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50" r:id="rId2"/>
  </p:sldMasterIdLst>
  <p:notesMasterIdLst>
    <p:notesMasterId r:id="rId19"/>
  </p:notesMasterIdLst>
  <p:sldIdLst>
    <p:sldId id="258" r:id="rId3"/>
    <p:sldId id="259" r:id="rId4"/>
    <p:sldId id="260" r:id="rId5"/>
    <p:sldId id="263" r:id="rId6"/>
    <p:sldId id="264" r:id="rId7"/>
    <p:sldId id="265" r:id="rId8"/>
    <p:sldId id="267" r:id="rId9"/>
    <p:sldId id="297" r:id="rId10"/>
    <p:sldId id="298" r:id="rId11"/>
    <p:sldId id="300" r:id="rId12"/>
    <p:sldId id="301" r:id="rId13"/>
    <p:sldId id="302" r:id="rId14"/>
    <p:sldId id="306" r:id="rId15"/>
    <p:sldId id="303" r:id="rId16"/>
    <p:sldId id="304" r:id="rId17"/>
    <p:sldId id="307" r:id="rId18"/>
  </p:sldIdLst>
  <p:sldSz cx="9144000" cy="6858000" type="screen4x3"/>
  <p:notesSz cx="6858000" cy="9144000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ＭＳ Ｐゴシック" pitchFamily="16" charset="-128"/>
        <a:cs typeface="+mn-cs"/>
      </a:defRPr>
    </a:lvl1pPr>
    <a:lvl2pPr marL="742950" indent="-28575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ＭＳ Ｐゴシック" pitchFamily="16" charset="-128"/>
        <a:cs typeface="+mn-cs"/>
      </a:defRPr>
    </a:lvl2pPr>
    <a:lvl3pPr marL="11430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ＭＳ Ｐゴシック" pitchFamily="16" charset="-128"/>
        <a:cs typeface="+mn-cs"/>
      </a:defRPr>
    </a:lvl3pPr>
    <a:lvl4pPr marL="16002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ＭＳ Ｐゴシック" pitchFamily="16" charset="-128"/>
        <a:cs typeface="+mn-cs"/>
      </a:defRPr>
    </a:lvl4pPr>
    <a:lvl5pPr marL="20574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ＭＳ Ｐゴシック" pitchFamily="16" charset="-128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ＭＳ Ｐゴシック" pitchFamily="16" charset="-128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ＭＳ Ｐゴシック" pitchFamily="16" charset="-128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ＭＳ Ｐゴシック" pitchFamily="16" charset="-128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ＭＳ Ｐゴシック" pitchFamily="16" charset="-128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oordo prog RCI" initials="co prog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8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40963" name="AutoShape 2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40964" name="AutoShape 3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40965" name="Text Box 4"/>
          <p:cNvSpPr txBox="1"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dt"/>
          </p:nvPr>
        </p:nvSpPr>
        <p:spPr bwMode="auto">
          <a:xfrm>
            <a:off x="3884613" y="0"/>
            <a:ext cx="2967037" cy="4524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buClrTx/>
              <a:buSzPct val="45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0967" name="Rectangle 6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67238" cy="34242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sp>
      <p:sp>
        <p:nvSpPr>
          <p:cNvPr id="4103" name="Rectangle 7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1638" cy="41100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fr-FR" noProof="0" smtClean="0"/>
          </a:p>
        </p:txBody>
      </p:sp>
      <p:sp>
        <p:nvSpPr>
          <p:cNvPr id="40969" name="Text Box 8"/>
          <p:cNvSpPr txBox="1">
            <a:spLocks noChangeArrowheads="1"/>
          </p:cNvSpPr>
          <p:nvPr/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8685213"/>
            <a:ext cx="2967037" cy="4524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buClrTx/>
              <a:buSzPct val="45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1pPr>
          </a:lstStyle>
          <a:p>
            <a:pPr>
              <a:defRPr/>
            </a:pPr>
            <a:fld id="{831D3523-5EC2-480D-B18E-CC61FD2137C3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24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BF5AE2CD-FDC1-4D62-B730-1BC47DEB0673}" type="slidenum">
              <a:rPr lang="fr-FR" smtClean="0">
                <a:ea typeface="ＭＳ Ｐゴシック" pitchFamily="16" charset="-128"/>
              </a:rPr>
              <a:pPr/>
              <a:t>1</a:t>
            </a:fld>
            <a:endParaRPr lang="fr-FR" smtClean="0">
              <a:ea typeface="ＭＳ Ｐゴシック" pitchFamily="16" charset="-128"/>
            </a:endParaRPr>
          </a:p>
        </p:txBody>
      </p:sp>
      <p:sp>
        <p:nvSpPr>
          <p:cNvPr id="440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440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fr-F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3FB5BA47-C5E5-4F32-B238-2061F1C9C5FD}" type="slidenum">
              <a:rPr lang="fr-FR" smtClean="0">
                <a:ea typeface="ＭＳ Ｐゴシック" pitchFamily="16" charset="-128"/>
              </a:rPr>
              <a:pPr/>
              <a:t>2</a:t>
            </a:fld>
            <a:endParaRPr lang="fr-FR" smtClean="0">
              <a:ea typeface="ＭＳ Ｐゴシック" pitchFamily="16" charset="-128"/>
            </a:endParaRPr>
          </a:p>
        </p:txBody>
      </p:sp>
      <p:sp>
        <p:nvSpPr>
          <p:cNvPr id="4505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4506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fr-FR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29946EF7-F2A2-44F3-9F55-0DD366AB5F83}" type="slidenum">
              <a:rPr lang="fr-FR" smtClean="0">
                <a:ea typeface="ＭＳ Ｐゴシック" pitchFamily="16" charset="-128"/>
              </a:rPr>
              <a:pPr/>
              <a:t>3</a:t>
            </a:fld>
            <a:endParaRPr lang="fr-FR" smtClean="0">
              <a:ea typeface="ＭＳ Ｐゴシック" pitchFamily="16" charset="-128"/>
            </a:endParaRPr>
          </a:p>
        </p:txBody>
      </p:sp>
      <p:sp>
        <p:nvSpPr>
          <p:cNvPr id="4608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4608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fr-FR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2E59F08F-76B8-4478-82C8-FA724968EF3E}" type="slidenum">
              <a:rPr lang="fr-FR" smtClean="0">
                <a:ea typeface="ＭＳ Ｐゴシック" pitchFamily="16" charset="-128"/>
              </a:rPr>
              <a:pPr/>
              <a:t>4</a:t>
            </a:fld>
            <a:endParaRPr lang="fr-FR" smtClean="0">
              <a:ea typeface="ＭＳ Ｐゴシック" pitchFamily="16" charset="-128"/>
            </a:endParaRPr>
          </a:p>
        </p:txBody>
      </p:sp>
      <p:sp>
        <p:nvSpPr>
          <p:cNvPr id="4915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4915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fr-F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8A22C653-4C87-4103-A11F-70300EE157C0}" type="slidenum">
              <a:rPr lang="fr-FR" smtClean="0">
                <a:ea typeface="ＭＳ Ｐゴシック" pitchFamily="16" charset="-128"/>
              </a:rPr>
              <a:pPr/>
              <a:t>5</a:t>
            </a:fld>
            <a:endParaRPr lang="fr-FR" smtClean="0">
              <a:ea typeface="ＭＳ Ｐゴシック" pitchFamily="16" charset="-128"/>
            </a:endParaRPr>
          </a:p>
        </p:txBody>
      </p:sp>
      <p:sp>
        <p:nvSpPr>
          <p:cNvPr id="5017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5018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fr-FR" smtClean="0"/>
          </a:p>
        </p:txBody>
      </p:sp>
      <p:sp>
        <p:nvSpPr>
          <p:cNvPr id="50181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C5560E9B-2509-4571-8775-0BC4BDC4404D}" type="slidenum">
              <a:rPr lang="fr-FR" sz="1200">
                <a:solidFill>
                  <a:srgbClr val="000000"/>
                </a:solidFill>
              </a:rPr>
              <a:pPr algn="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5</a:t>
            </a:fld>
            <a:endParaRPr lang="fr-FR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E2ED8BE7-CCD8-4C99-B693-691F0D4BDFB6}" type="slidenum">
              <a:rPr lang="fr-FR" smtClean="0">
                <a:ea typeface="ＭＳ Ｐゴシック" pitchFamily="16" charset="-128"/>
              </a:rPr>
              <a:pPr/>
              <a:t>6</a:t>
            </a:fld>
            <a:endParaRPr lang="fr-FR" smtClean="0">
              <a:ea typeface="ＭＳ Ｐゴシック" pitchFamily="16" charset="-128"/>
            </a:endParaRPr>
          </a:p>
        </p:txBody>
      </p:sp>
      <p:sp>
        <p:nvSpPr>
          <p:cNvPr id="5120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5120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fr-FR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4F4760C-70CD-45F8-A255-7AE11DADC22A}" type="slidenum">
              <a:rPr lang="fr-FR" smtClean="0">
                <a:ea typeface="ＭＳ Ｐゴシック" pitchFamily="16" charset="-128"/>
              </a:rPr>
              <a:pPr/>
              <a:t>7</a:t>
            </a:fld>
            <a:endParaRPr lang="fr-FR" smtClean="0">
              <a:ea typeface="ＭＳ Ｐゴシック" pitchFamily="16" charset="-128"/>
            </a:endParaRPr>
          </a:p>
        </p:txBody>
      </p:sp>
      <p:sp>
        <p:nvSpPr>
          <p:cNvPr id="5325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5325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C33D16-19EC-4432-9065-FF4725DF4BD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8340D2-31CE-4950-84A5-7C98D43D95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6225" y="128588"/>
            <a:ext cx="2055813" cy="5995987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6625" cy="5995987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1FFDC7-05ED-44F7-A4E3-41E9845E980E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3402A6-FD05-4F8A-BC94-663300F2AB8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290E71-CAD2-4FFA-8077-AA13AF9C947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36CA17-6FF4-4302-AE02-36E67A0B377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5425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7013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2F5EA1-2EDC-4AB8-A3B2-768C89620E2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70C107-CF09-4D8A-8E6F-EB014A08302E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D8055D-B8F2-4423-BB28-ECB970DF9C2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8A12E5-5E65-48B2-B06E-6CDB845397F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88E249-97C7-44C4-A574-FED424516D7F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48DD45-4897-4270-B12D-2ACF60689EC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85D8FC-AE38-4617-8B16-BF2B6D542C3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643C30-4EA2-462A-B3E5-6ECEBD3CF6EE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6225" y="128588"/>
            <a:ext cx="2055813" cy="5995987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6625" cy="5995987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882AD8-91E1-499B-A541-D38A9422648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4E9568-138C-49FC-A8A1-3AAA3876672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5425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7013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DDD7CF-1579-404D-BEF7-4B6445CCB7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4C101A-2275-48E0-A1C7-AE53E6873A9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4BA8C9-2E59-434D-991D-3047B3C86C43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419C49-6958-4979-8F51-E42B6C4F77D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8AC2B0-8A6A-4357-AF07-9C00956EA1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5523F3-BE28-46E1-8B9A-04C60807B1D3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4838" cy="14335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4838" cy="4524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  <a:p>
            <a:pPr lvl="4"/>
            <a:r>
              <a:rPr lang="en-GB" smtClean="0"/>
              <a:t>Eighth Outline Level</a:t>
            </a:r>
          </a:p>
          <a:p>
            <a:pPr lvl="4"/>
            <a:r>
              <a:rPr lang="en-GB" smtClean="0"/>
              <a:t>Ninth Outline Level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3175"/>
            <a:ext cx="2128838" cy="3667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ea typeface="+mn-ea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029" name="Text Box 4"/>
          <p:cNvSpPr txBox="1">
            <a:spLocks noChangeArrowheads="1"/>
          </p:cNvSpPr>
          <p:nvPr/>
        </p:nvSpPr>
        <p:spPr bwMode="auto">
          <a:xfrm>
            <a:off x="3124200" y="6354763"/>
            <a:ext cx="2895600" cy="368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3175"/>
            <a:ext cx="2128838" cy="3667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ea typeface="+mn-ea"/>
                <a:cs typeface="+mn-cs"/>
              </a:defRPr>
            </a:lvl1pPr>
          </a:lstStyle>
          <a:p>
            <a:pPr>
              <a:defRPr/>
            </a:pPr>
            <a:fld id="{2CBF806F-D660-448F-8F75-0A9C023765E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ＭＳ Ｐゴシック" pitchFamily="16" charset="0"/>
          <a:cs typeface="ＭＳ Ｐゴシック" pitchFamily="16" charset="0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ＭＳ Ｐゴシック" pitchFamily="16" charset="0"/>
          <a:cs typeface="ＭＳ Ｐゴシック" pitchFamily="16" charset="0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ＭＳ Ｐゴシック" pitchFamily="16" charset="0"/>
          <a:cs typeface="ＭＳ Ｐゴシック" pitchFamily="16" charset="0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ＭＳ Ｐゴシック" pitchFamily="16" charset="0"/>
          <a:cs typeface="ＭＳ Ｐゴシック" pitchFamily="16" charset="0"/>
        </a:defRPr>
      </a:lvl5pPr>
      <a:lvl6pPr marL="25146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ＭＳ Ｐゴシック" pitchFamily="16" charset="0"/>
          <a:cs typeface="ＭＳ Ｐゴシック" pitchFamily="16" charset="0"/>
        </a:defRPr>
      </a:lvl6pPr>
      <a:lvl7pPr marL="29718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ＭＳ Ｐゴシック" pitchFamily="16" charset="0"/>
          <a:cs typeface="ＭＳ Ｐゴシック" pitchFamily="16" charset="0"/>
        </a:defRPr>
      </a:lvl7pPr>
      <a:lvl8pPr marL="3429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ＭＳ Ｐゴシック" pitchFamily="16" charset="0"/>
          <a:cs typeface="ＭＳ Ｐゴシック" pitchFamily="16" charset="0"/>
        </a:defRPr>
      </a:lvl8pPr>
      <a:lvl9pPr marL="3886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ＭＳ Ｐゴシック" pitchFamily="16" charset="0"/>
          <a:cs typeface="ＭＳ Ｐゴシック" pitchFamily="16" charset="0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0"/>
            <a:ext cx="500063" cy="6858000"/>
          </a:xfrm>
          <a:prstGeom prst="rect">
            <a:avLst/>
          </a:prstGeom>
          <a:solidFill>
            <a:srgbClr val="B11F17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pic>
        <p:nvPicPr>
          <p:cNvPr id="3075" name="Picture 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214438" y="285750"/>
            <a:ext cx="6767512" cy="6248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076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999288" y="6072188"/>
            <a:ext cx="2073275" cy="7270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077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4838" cy="14335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3078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4838" cy="4524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  <a:p>
            <a:pPr lvl="4"/>
            <a:r>
              <a:rPr lang="en-GB" smtClean="0"/>
              <a:t>Eighth Outline Level</a:t>
            </a:r>
          </a:p>
          <a:p>
            <a:pPr lvl="4"/>
            <a:r>
              <a:rPr lang="en-GB" smtClean="0"/>
              <a:t>Ninth Outline Level</a:t>
            </a:r>
          </a:p>
        </p:txBody>
      </p:sp>
      <p:sp>
        <p:nvSpPr>
          <p:cNvPr id="2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0" y="6419850"/>
            <a:ext cx="495300" cy="3603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defRPr sz="1200" b="1">
                <a:solidFill>
                  <a:srgbClr val="FFFFFF"/>
                </a:solidFill>
                <a:latin typeface="+mn-lt"/>
                <a:ea typeface="DejaVu Sans" charset="0"/>
                <a:cs typeface="DejaVu Sans" charset="0"/>
              </a:defRPr>
            </a:lvl1pPr>
          </a:lstStyle>
          <a:p>
            <a:pPr>
              <a:defRPr/>
            </a:pPr>
            <a:fld id="{4A442AE4-F971-4736-BFB7-FAF71202703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ＭＳ Ｐゴシック" pitchFamily="16" charset="0"/>
          <a:cs typeface="ＭＳ Ｐゴシック" pitchFamily="16" charset="0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ＭＳ Ｐゴシック" pitchFamily="16" charset="0"/>
          <a:cs typeface="ＭＳ Ｐゴシック" pitchFamily="16" charset="0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ＭＳ Ｐゴシック" pitchFamily="16" charset="0"/>
          <a:cs typeface="ＭＳ Ｐゴシック" pitchFamily="16" charset="0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ＭＳ Ｐゴシック" pitchFamily="16" charset="0"/>
          <a:cs typeface="ＭＳ Ｐゴシック" pitchFamily="16" charset="0"/>
        </a:defRPr>
      </a:lvl5pPr>
      <a:lvl6pPr marL="25146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ＭＳ Ｐゴシック" pitchFamily="16" charset="0"/>
          <a:cs typeface="ＭＳ Ｐゴシック" pitchFamily="16" charset="0"/>
        </a:defRPr>
      </a:lvl6pPr>
      <a:lvl7pPr marL="29718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ＭＳ Ｐゴシック" pitchFamily="16" charset="0"/>
          <a:cs typeface="ＭＳ Ｐゴシック" pitchFamily="16" charset="0"/>
        </a:defRPr>
      </a:lvl7pPr>
      <a:lvl8pPr marL="3429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ＭＳ Ｐゴシック" pitchFamily="16" charset="0"/>
          <a:cs typeface="ＭＳ Ｐゴシック" pitchFamily="16" charset="0"/>
        </a:defRPr>
      </a:lvl8pPr>
      <a:lvl9pPr marL="3886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ＭＳ Ｐゴシック" pitchFamily="16" charset="0"/>
          <a:cs typeface="ＭＳ Ｐゴシック" pitchFamily="16" charset="0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.emf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1"/>
          <p:cNvSpPr txBox="1">
            <a:spLocks noChangeArrowheads="1"/>
          </p:cNvSpPr>
          <p:nvPr/>
        </p:nvSpPr>
        <p:spPr bwMode="auto">
          <a:xfrm>
            <a:off x="1143000" y="928688"/>
            <a:ext cx="7472363" cy="511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400" b="1" dirty="0">
                <a:solidFill>
                  <a:srgbClr val="000000"/>
                </a:solidFill>
                <a:latin typeface="Calibri" pitchFamily="32" charset="0"/>
              </a:rPr>
              <a:t> </a:t>
            </a:r>
          </a:p>
        </p:txBody>
      </p:sp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1483973" y="2418843"/>
            <a:ext cx="6227763" cy="231050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fr-FR" sz="3200" b="1" dirty="0">
                <a:solidFill>
                  <a:srgbClr val="F07F09">
                    <a:tint val="88000"/>
                    <a:satMod val="150000"/>
                  </a:srgb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Verdana"/>
                <a:ea typeface="+mj-ea"/>
                <a:cs typeface="+mj-cs"/>
              </a:rPr>
              <a:t>METHODOLOGIE D’APPROCHE PROJET ABRIS </a:t>
            </a:r>
            <a:br>
              <a:rPr lang="fr-FR" sz="3200" b="1" dirty="0">
                <a:solidFill>
                  <a:srgbClr val="F07F09">
                    <a:tint val="88000"/>
                    <a:satMod val="150000"/>
                  </a:srgb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Verdana"/>
                <a:ea typeface="+mj-ea"/>
                <a:cs typeface="+mj-cs"/>
              </a:rPr>
            </a:br>
            <a:r>
              <a:rPr lang="fr-FR" sz="3200" b="1" dirty="0">
                <a:solidFill>
                  <a:srgbClr val="F07F09">
                    <a:tint val="88000"/>
                    <a:satMod val="150000"/>
                  </a:srgb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Verdana"/>
                <a:ea typeface="+mj-ea"/>
                <a:cs typeface="+mj-cs"/>
              </a:rPr>
              <a:t> 26 OCTOBRE  2011</a:t>
            </a:r>
            <a:br>
              <a:rPr lang="fr-FR" sz="3200" b="1" dirty="0">
                <a:solidFill>
                  <a:srgbClr val="F07F09">
                    <a:tint val="88000"/>
                    <a:satMod val="150000"/>
                  </a:srgb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Verdana"/>
                <a:ea typeface="+mj-ea"/>
                <a:cs typeface="+mj-cs"/>
              </a:rPr>
            </a:br>
            <a:endParaRPr lang="en-US" sz="1600" i="1" u="sng" dirty="0">
              <a:solidFill>
                <a:srgbClr val="000000"/>
              </a:solidFill>
              <a:cs typeface="Arial Unicode MS" pitchFamily="32" charset="0"/>
            </a:endParaRP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1714480" y="3357562"/>
            <a:ext cx="6500812" cy="43306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sz="2200" i="1" dirty="0">
              <a:solidFill>
                <a:srgbClr val="000000"/>
              </a:solidFill>
              <a:cs typeface="Arial Unicode MS" pitchFamily="32" charset="0"/>
            </a:endParaRPr>
          </a:p>
        </p:txBody>
      </p:sp>
      <p:pic>
        <p:nvPicPr>
          <p:cNvPr id="5" name="Image 1" descr="L'OIM demande un fonds urgent de 11 millions de dollars pour aider les migrants venus de Liby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241" y="133335"/>
            <a:ext cx="900223" cy="91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3568" y="128588"/>
            <a:ext cx="7632848" cy="780132"/>
          </a:xfrm>
        </p:spPr>
        <p:txBody>
          <a:bodyPr/>
          <a:lstStyle/>
          <a:p>
            <a:r>
              <a:rPr lang="fr-FR" dirty="0" smtClean="0"/>
              <a:t>5.2. CRITERES DE SELECTION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052736"/>
            <a:ext cx="8579296" cy="5616624"/>
          </a:xfrm>
        </p:spPr>
        <p:txBody>
          <a:bodyPr/>
          <a:lstStyle/>
          <a:p>
            <a:pPr marL="457200" indent="-457200">
              <a:buFont typeface="Symbol" pitchFamily="18" charset="2"/>
              <a:buChar char="Þ"/>
            </a:pPr>
            <a:r>
              <a:rPr lang="fr-FR" sz="2400" dirty="0"/>
              <a:t>Ê</a:t>
            </a:r>
            <a:r>
              <a:rPr lang="fr-FR" sz="2400" dirty="0" smtClean="0"/>
              <a:t>tre présent dans le village</a:t>
            </a:r>
          </a:p>
          <a:p>
            <a:pPr marL="457200" indent="-457200">
              <a:buFont typeface="Symbol" pitchFamily="18" charset="2"/>
              <a:buChar char="Þ"/>
            </a:pPr>
            <a:r>
              <a:rPr lang="fr-FR" sz="2400" dirty="0" smtClean="0"/>
              <a:t>Être propriétaire d’une </a:t>
            </a:r>
            <a:r>
              <a:rPr lang="fr-FR" sz="2400" dirty="0"/>
              <a:t>maison entièrement ou partiellement détruite du fait de la crise post </a:t>
            </a:r>
            <a:r>
              <a:rPr lang="fr-FR" sz="2400" dirty="0" smtClean="0"/>
              <a:t>électorale</a:t>
            </a:r>
          </a:p>
          <a:p>
            <a:pPr marL="457200" indent="-457200" eaLnBrk="1" hangingPunct="1">
              <a:buFont typeface="Symbol" pitchFamily="18" charset="2"/>
              <a:buChar char="Þ"/>
            </a:pPr>
            <a:r>
              <a:rPr lang="fr-FR" sz="2400" dirty="0" smtClean="0"/>
              <a:t>Être propriétaire </a:t>
            </a:r>
            <a:r>
              <a:rPr lang="fr-FR" sz="2400" dirty="0"/>
              <a:t>du terrain à construire ou à réhabiliter</a:t>
            </a:r>
          </a:p>
          <a:p>
            <a:pPr marL="457200" indent="-457200" eaLnBrk="1" hangingPunct="1">
              <a:buFont typeface="Symbol" pitchFamily="18" charset="2"/>
              <a:buChar char="Þ"/>
            </a:pPr>
            <a:r>
              <a:rPr lang="fr-FR" sz="2400" dirty="0" smtClean="0"/>
              <a:t>Être volontaire </a:t>
            </a:r>
            <a:r>
              <a:rPr lang="fr-FR" sz="2400" dirty="0"/>
              <a:t>et prêt à travailler en équipe pour la réalisation des </a:t>
            </a:r>
            <a:r>
              <a:rPr lang="fr-FR" sz="2400" dirty="0" smtClean="0"/>
              <a:t>travaux</a:t>
            </a:r>
          </a:p>
          <a:p>
            <a:pPr marL="457200" lvl="2" indent="-457200" eaLnBrk="1" hangingPunct="1">
              <a:spcBef>
                <a:spcPts val="800"/>
              </a:spcBef>
              <a:buFont typeface="Symbol" pitchFamily="18" charset="2"/>
              <a:buChar char="Þ"/>
            </a:pPr>
            <a:r>
              <a:rPr lang="fr-FR" dirty="0"/>
              <a:t>Situation de forte promiscuité</a:t>
            </a:r>
          </a:p>
          <a:p>
            <a:pPr marL="457200" indent="-457200" eaLnBrk="1" hangingPunct="1">
              <a:buFont typeface="Symbol" pitchFamily="18" charset="2"/>
              <a:buChar char="Þ"/>
            </a:pPr>
            <a:r>
              <a:rPr lang="fr-FR" sz="2400" dirty="0" smtClean="0"/>
              <a:t>Etre dans l’incapacité de reconstruire ou réhabiliter sa maison</a:t>
            </a:r>
          </a:p>
          <a:p>
            <a:pPr marL="457200" lvl="2" indent="-457200" eaLnBrk="1" hangingPunct="1">
              <a:spcBef>
                <a:spcPts val="800"/>
              </a:spcBef>
              <a:buFont typeface="Symbol" pitchFamily="18" charset="2"/>
              <a:buChar char="Þ"/>
            </a:pPr>
            <a:r>
              <a:rPr lang="fr-FR" dirty="0"/>
              <a:t>Perte de source de revenu du fait de la crise (champ, commerce ou autres moyens de production détruit</a:t>
            </a:r>
            <a:r>
              <a:rPr lang="fr-FR" dirty="0" smtClean="0"/>
              <a:t>…)</a:t>
            </a:r>
          </a:p>
          <a:p>
            <a:pPr marL="457200" indent="-457200" eaLnBrk="1" hangingPunct="1">
              <a:buFont typeface="Symbol" pitchFamily="18" charset="2"/>
              <a:buChar char="Þ"/>
            </a:pPr>
            <a:endParaRPr lang="fr-FR" dirty="0" smtClean="0"/>
          </a:p>
          <a:p>
            <a:endParaRPr lang="fr-FR" dirty="0"/>
          </a:p>
          <a:p>
            <a:endParaRPr lang="fr-FR" dirty="0"/>
          </a:p>
        </p:txBody>
      </p:sp>
      <p:pic>
        <p:nvPicPr>
          <p:cNvPr id="5" name="Image 1" descr="L'OIM demande un fonds urgent de 11 millions de dollars pour aider les migrants venus de Liby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241" y="133335"/>
            <a:ext cx="900223" cy="91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13383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28588"/>
            <a:ext cx="8224838" cy="708124"/>
          </a:xfrm>
        </p:spPr>
        <p:txBody>
          <a:bodyPr/>
          <a:lstStyle/>
          <a:p>
            <a:pPr marL="457200" indent="-457200">
              <a:buFont typeface="Arial" pitchFamily="34" charset="0"/>
              <a:buChar char="•"/>
            </a:pPr>
            <a:r>
              <a:rPr lang="fr-FR" sz="3600" b="1" dirty="0" smtClean="0"/>
              <a:t>Critères (suite)</a:t>
            </a:r>
            <a:endParaRPr lang="fr-FR" sz="3600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 eaLnBrk="1" hangingPunct="1">
              <a:buFont typeface="Symbol" pitchFamily="18" charset="2"/>
              <a:buChar char="Þ"/>
            </a:pPr>
            <a:r>
              <a:rPr lang="fr-FR" dirty="0"/>
              <a:t>Critères sociaux</a:t>
            </a:r>
            <a:r>
              <a:rPr lang="fr-FR" dirty="0" smtClean="0"/>
              <a:t>:</a:t>
            </a:r>
          </a:p>
          <a:p>
            <a:pPr marL="0" indent="0" eaLnBrk="1" hangingPunct="1"/>
            <a:endParaRPr lang="fr-FR" dirty="0"/>
          </a:p>
          <a:p>
            <a:pPr marL="1257300" lvl="2" indent="-457200" eaLnBrk="1" hangingPunct="1">
              <a:buFont typeface="Arial" pitchFamily="34" charset="0"/>
              <a:buChar char="•"/>
            </a:pPr>
            <a:r>
              <a:rPr lang="fr-FR" sz="2800" dirty="0"/>
              <a:t>Invalides </a:t>
            </a:r>
            <a:r>
              <a:rPr lang="fr-FR" sz="2800" dirty="0">
                <a:solidFill>
                  <a:schemeClr val="tx1"/>
                </a:solidFill>
              </a:rPr>
              <a:t>dans l’incapacité de se reconstruire son abris.</a:t>
            </a:r>
          </a:p>
          <a:p>
            <a:pPr marL="1257300" lvl="2" indent="-457200" eaLnBrk="1" hangingPunct="1">
              <a:buFont typeface="Arial" pitchFamily="34" charset="0"/>
              <a:buChar char="•"/>
            </a:pPr>
            <a:r>
              <a:rPr lang="fr-FR" sz="2800" dirty="0"/>
              <a:t>Veuves sans soutien </a:t>
            </a:r>
            <a:endParaRPr lang="fr-FR" sz="3600" dirty="0" smtClean="0"/>
          </a:p>
          <a:p>
            <a:pPr marL="1257300" lvl="2" indent="-457200" eaLnBrk="1" hangingPunct="1">
              <a:buFont typeface="Arial" pitchFamily="34" charset="0"/>
              <a:buChar char="•"/>
            </a:pPr>
            <a:r>
              <a:rPr lang="fr-FR" sz="2800" dirty="0"/>
              <a:t>Enfant chef de ménage sans soutien.</a:t>
            </a:r>
          </a:p>
          <a:p>
            <a:pPr marL="1257300" lvl="2" indent="-457200" eaLnBrk="1" hangingPunct="1">
              <a:buFont typeface="Arial" pitchFamily="34" charset="0"/>
              <a:buChar char="•"/>
            </a:pPr>
            <a:r>
              <a:rPr lang="fr-FR" sz="2800" dirty="0"/>
              <a:t>Personne âgée sans soutien</a:t>
            </a:r>
          </a:p>
          <a:p>
            <a:endParaRPr lang="fr-FR" dirty="0"/>
          </a:p>
        </p:txBody>
      </p:sp>
      <p:pic>
        <p:nvPicPr>
          <p:cNvPr id="4" name="Image 1" descr="L'OIM demande un fonds urgent de 11 millions de dollars pour aider les migrants venus de Liby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241" y="133335"/>
            <a:ext cx="900223" cy="91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40059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28588"/>
            <a:ext cx="8224838" cy="996156"/>
          </a:xfrm>
        </p:spPr>
        <p:txBody>
          <a:bodyPr/>
          <a:lstStyle/>
          <a:p>
            <a:r>
              <a:rPr lang="fr-FR" dirty="0" smtClean="0"/>
              <a:t>6. Stratégies opérationnelles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11560" y="1196752"/>
            <a:ext cx="8352928" cy="5328592"/>
          </a:xfrm>
        </p:spPr>
        <p:txBody>
          <a:bodyPr/>
          <a:lstStyle/>
          <a:p>
            <a:pPr marL="514350" indent="-514350">
              <a:buAutoNum type="alphaLcPeriod"/>
            </a:pPr>
            <a:r>
              <a:rPr lang="fr-FR" sz="3600" dirty="0" smtClean="0"/>
              <a:t>Mise en place par consensus d’un comité habitat dans le village. </a:t>
            </a:r>
          </a:p>
          <a:p>
            <a:pPr marL="514350" indent="-514350">
              <a:buAutoNum type="alphaLcPeriod"/>
            </a:pPr>
            <a:r>
              <a:rPr lang="fr-FR" sz="3600" dirty="0" smtClean="0"/>
              <a:t>Signature d’un protocole de collaboration entre le village et Solidarités</a:t>
            </a:r>
          </a:p>
          <a:p>
            <a:pPr marL="514350" indent="-514350">
              <a:buAutoNum type="alphaLcPeriod"/>
            </a:pPr>
            <a:r>
              <a:rPr lang="fr-FR" sz="3600" dirty="0" smtClean="0"/>
              <a:t>Constitution des groupes d’entraide </a:t>
            </a:r>
          </a:p>
          <a:p>
            <a:pPr marL="514350" indent="-514350">
              <a:buAutoNum type="alphaLcPeriod"/>
            </a:pPr>
            <a:r>
              <a:rPr lang="fr-FR" sz="3600" dirty="0" smtClean="0"/>
              <a:t>Approvisionnement par solidarités et les groupes d’entraide des outils et des matériaux de construction</a:t>
            </a:r>
            <a:endParaRPr lang="fr-FR" sz="3600" dirty="0"/>
          </a:p>
        </p:txBody>
      </p:sp>
      <p:pic>
        <p:nvPicPr>
          <p:cNvPr id="4" name="Image 1" descr="L'OIM demande un fonds urgent de 11 millions de dollars pour aider les migrants venus de Liby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241" y="133335"/>
            <a:ext cx="900223" cy="91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34020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28588"/>
            <a:ext cx="8224838" cy="564108"/>
          </a:xfrm>
        </p:spPr>
        <p:txBody>
          <a:bodyPr/>
          <a:lstStyle/>
          <a:p>
            <a:r>
              <a:rPr lang="fr-FR" sz="2800" b="1" dirty="0" smtClean="0"/>
              <a:t>Participation de la communauté</a:t>
            </a:r>
            <a:endParaRPr lang="fr-FR" sz="2800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11560" y="620688"/>
            <a:ext cx="8352928" cy="5832648"/>
          </a:xfrm>
        </p:spPr>
        <p:txBody>
          <a:bodyPr/>
          <a:lstStyle/>
          <a:p>
            <a:pPr marL="457200" indent="-457200">
              <a:buFont typeface="Arial" pitchFamily="34" charset="0"/>
              <a:buChar char="•"/>
            </a:pPr>
            <a:r>
              <a:rPr lang="fr-FR" sz="4400" dirty="0" smtClean="0"/>
              <a:t>Fabrication des briques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fr-FR" sz="4400" dirty="0" smtClean="0"/>
              <a:t>Apport de sable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fr-FR" sz="4400" dirty="0" smtClean="0"/>
              <a:t>Apport des bois et </a:t>
            </a:r>
            <a:r>
              <a:rPr lang="fr-FR" sz="4400" dirty="0" err="1" smtClean="0"/>
              <a:t>papo</a:t>
            </a:r>
            <a:r>
              <a:rPr lang="fr-FR" sz="4400" dirty="0" smtClean="0"/>
              <a:t> pour la charpente et couverture de la toiture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fr-FR" sz="4400" dirty="0" smtClean="0"/>
              <a:t>Participation active à l’ensemble des activités de construction</a:t>
            </a:r>
          </a:p>
        </p:txBody>
      </p:sp>
      <p:pic>
        <p:nvPicPr>
          <p:cNvPr id="4" name="Image 1" descr="L'OIM demande un fonds urgent de 11 millions de dollars pour aider les migrants venus de Liby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241" y="133335"/>
            <a:ext cx="900223" cy="91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31194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55576" y="128588"/>
            <a:ext cx="7416824" cy="708124"/>
          </a:xfrm>
        </p:spPr>
        <p:txBody>
          <a:bodyPr/>
          <a:lstStyle/>
          <a:p>
            <a:r>
              <a:rPr lang="fr-FR" dirty="0" smtClean="0"/>
              <a:t>Stratégie opérationnelle (suite)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980728"/>
            <a:ext cx="8224838" cy="5143847"/>
          </a:xfrm>
        </p:spPr>
        <p:txBody>
          <a:bodyPr/>
          <a:lstStyle/>
          <a:p>
            <a:r>
              <a:rPr lang="fr-FR" dirty="0" smtClean="0"/>
              <a:t>e. </a:t>
            </a:r>
            <a:r>
              <a:rPr lang="fr-FR" sz="3600" dirty="0" smtClean="0"/>
              <a:t>Appui technique par Solidarités et suivi de travaux</a:t>
            </a:r>
          </a:p>
          <a:p>
            <a:r>
              <a:rPr lang="fr-FR" sz="3600" dirty="0" smtClean="0"/>
              <a:t>f. Accompagnement par Solidarités à travers l’animation et la mobilisation communautaire</a:t>
            </a:r>
          </a:p>
          <a:p>
            <a:r>
              <a:rPr lang="fr-FR" sz="3600" dirty="0" smtClean="0"/>
              <a:t>g. Formation (sur la durée du programme) des membres des groupes d’entraide aux techniques de base de construction</a:t>
            </a:r>
            <a:endParaRPr lang="fr-FR" sz="3600" dirty="0"/>
          </a:p>
        </p:txBody>
      </p:sp>
      <p:pic>
        <p:nvPicPr>
          <p:cNvPr id="4" name="Image 1" descr="L'OIM demande un fonds urgent de 11 millions de dollars pour aider les migrants venus de Liby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241" y="133335"/>
            <a:ext cx="900223" cy="91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55135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27584" y="128588"/>
            <a:ext cx="7854454" cy="780132"/>
          </a:xfrm>
        </p:spPr>
        <p:txBody>
          <a:bodyPr/>
          <a:lstStyle/>
          <a:p>
            <a:r>
              <a:rPr lang="fr-FR" sz="4000" dirty="0" smtClean="0"/>
              <a:t>7. Design pour la construction</a:t>
            </a:r>
            <a:endParaRPr lang="fr-FR" sz="4000" dirty="0"/>
          </a:p>
        </p:txBody>
      </p:sp>
      <p:sp>
        <p:nvSpPr>
          <p:cNvPr id="6" name="Rectangle 5"/>
          <p:cNvSpPr/>
          <p:nvPr/>
        </p:nvSpPr>
        <p:spPr bwMode="auto">
          <a:xfrm>
            <a:off x="1281470" y="4941168"/>
            <a:ext cx="6818922" cy="1584176"/>
          </a:xfrm>
          <a:prstGeom prst="rect">
            <a:avLst/>
          </a:prstGeom>
          <a:solidFill>
            <a:srgbClr val="00B8FF">
              <a:alpha val="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indent="-45720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Symbol" pitchFamily="18" charset="2"/>
              <a:buChar char="Þ"/>
              <a:tabLst/>
            </a:pP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Mur: briques en</a:t>
            </a:r>
            <a:r>
              <a:rPr kumimoji="0" lang="fr-FR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 terre</a:t>
            </a:r>
          </a:p>
          <a:p>
            <a:pPr marL="457200" marR="0" indent="-45720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Symbol" pitchFamily="18" charset="2"/>
              <a:buChar char="Þ"/>
              <a:tabLst/>
            </a:pPr>
            <a:r>
              <a:rPr lang="fr-FR" sz="2800" baseline="0" dirty="0" smtClean="0">
                <a:solidFill>
                  <a:schemeClr val="tx1"/>
                </a:solidFill>
                <a:latin typeface="+mn-lt"/>
              </a:rPr>
              <a:t>Toiture: bâche + </a:t>
            </a:r>
            <a:r>
              <a:rPr lang="fr-FR" sz="2800" baseline="0" dirty="0" err="1" smtClean="0">
                <a:solidFill>
                  <a:schemeClr val="tx1"/>
                </a:solidFill>
                <a:latin typeface="+mn-lt"/>
              </a:rPr>
              <a:t>papo</a:t>
            </a:r>
            <a:endParaRPr lang="fr-FR" sz="2800" baseline="0" dirty="0" smtClean="0">
              <a:solidFill>
                <a:schemeClr val="tx1"/>
              </a:solidFill>
              <a:latin typeface="+mn-lt"/>
            </a:endParaRPr>
          </a:p>
          <a:p>
            <a:pPr marL="457200" marR="0" indent="-45720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Symbol" pitchFamily="18" charset="2"/>
              <a:buChar char="Þ"/>
              <a:tabLst/>
            </a:pPr>
            <a:r>
              <a:rPr kumimoji="0" lang="fr-FR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Portes et fenêtres: fabriquées en planches</a:t>
            </a:r>
            <a:endParaRPr kumimoji="0" lang="fr-F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  <p:pic>
        <p:nvPicPr>
          <p:cNvPr id="7" name="Image 1" descr="L'OIM demande un fonds urgent de 11 millions de dollars pour aider les migrants venus de Liby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241" y="133335"/>
            <a:ext cx="900223" cy="91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Group 4"/>
          <p:cNvGrpSpPr>
            <a:grpSpLocks noChangeAspect="1"/>
          </p:cNvGrpSpPr>
          <p:nvPr/>
        </p:nvGrpSpPr>
        <p:grpSpPr bwMode="auto">
          <a:xfrm>
            <a:off x="1703388" y="908050"/>
            <a:ext cx="6211888" cy="3365501"/>
            <a:chOff x="1073" y="572"/>
            <a:chExt cx="3913" cy="2120"/>
          </a:xfrm>
        </p:grpSpPr>
        <p:sp>
          <p:nvSpPr>
            <p:cNvPr id="9" name="AutoShape 3"/>
            <p:cNvSpPr>
              <a:spLocks noChangeAspect="1" noTextEdit="1"/>
            </p:cNvSpPr>
            <p:nvPr/>
          </p:nvSpPr>
          <p:spPr bwMode="auto">
            <a:xfrm>
              <a:off x="1073" y="572"/>
              <a:ext cx="3764" cy="2087"/>
            </a:xfrm>
            <a:prstGeom prst="rect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" name="Rectangle 5"/>
            <p:cNvSpPr>
              <a:spLocks noChangeArrowheads="1"/>
            </p:cNvSpPr>
            <p:nvPr/>
          </p:nvSpPr>
          <p:spPr bwMode="auto">
            <a:xfrm>
              <a:off x="2921" y="662"/>
              <a:ext cx="136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1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7 m</a:t>
              </a: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Rectangle 6"/>
            <p:cNvSpPr>
              <a:spLocks noChangeArrowheads="1"/>
            </p:cNvSpPr>
            <p:nvPr/>
          </p:nvSpPr>
          <p:spPr bwMode="auto">
            <a:xfrm>
              <a:off x="2167" y="960"/>
              <a:ext cx="224" cy="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3 m</a:t>
              </a:r>
              <a:endParaRPr kumimoji="0" lang="fr-F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Rectangle 7"/>
            <p:cNvSpPr>
              <a:spLocks noChangeArrowheads="1"/>
            </p:cNvSpPr>
            <p:nvPr/>
          </p:nvSpPr>
          <p:spPr bwMode="auto">
            <a:xfrm>
              <a:off x="3227" y="960"/>
              <a:ext cx="136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1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4</a:t>
              </a:r>
              <a:r>
                <a:rPr kumimoji="0" lang="fr-FR" sz="1100" b="0" i="0" u="none" strike="noStrike" cap="none" normalizeH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r>
                <a:rPr kumimoji="0" lang="fr-FR" sz="1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m</a:t>
              </a: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Rectangle 8"/>
            <p:cNvSpPr>
              <a:spLocks noChangeArrowheads="1"/>
            </p:cNvSpPr>
            <p:nvPr/>
          </p:nvSpPr>
          <p:spPr bwMode="auto">
            <a:xfrm rot="16200000">
              <a:off x="1704" y="1310"/>
              <a:ext cx="360" cy="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3,76 m</a:t>
              </a:r>
              <a:endParaRPr kumimoji="0" lang="fr-F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Rectangle 9"/>
            <p:cNvSpPr>
              <a:spLocks noChangeArrowheads="1"/>
            </p:cNvSpPr>
            <p:nvPr/>
          </p:nvSpPr>
          <p:spPr bwMode="auto">
            <a:xfrm rot="16200000">
              <a:off x="1283" y="1648"/>
              <a:ext cx="224" cy="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4 m</a:t>
              </a:r>
              <a:endParaRPr kumimoji="0" lang="fr-F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Rectangle 10"/>
            <p:cNvSpPr>
              <a:spLocks noChangeArrowheads="1"/>
            </p:cNvSpPr>
            <p:nvPr/>
          </p:nvSpPr>
          <p:spPr bwMode="auto">
            <a:xfrm>
              <a:off x="1814" y="2546"/>
              <a:ext cx="116" cy="1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 </a:t>
              </a:r>
              <a:endParaRPr kumimoji="0" lang="fr-F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Rectangle 11"/>
            <p:cNvSpPr>
              <a:spLocks noChangeArrowheads="1"/>
            </p:cNvSpPr>
            <p:nvPr/>
          </p:nvSpPr>
          <p:spPr bwMode="auto">
            <a:xfrm>
              <a:off x="1868" y="2546"/>
              <a:ext cx="88" cy="1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fr-F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Rectangle 12"/>
            <p:cNvSpPr>
              <a:spLocks noChangeArrowheads="1"/>
            </p:cNvSpPr>
            <p:nvPr/>
          </p:nvSpPr>
          <p:spPr bwMode="auto">
            <a:xfrm>
              <a:off x="1868" y="2636"/>
              <a:ext cx="27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" name="Rectangle 13"/>
            <p:cNvSpPr>
              <a:spLocks noChangeArrowheads="1"/>
            </p:cNvSpPr>
            <p:nvPr/>
          </p:nvSpPr>
          <p:spPr bwMode="auto">
            <a:xfrm>
              <a:off x="1703" y="2393"/>
              <a:ext cx="2789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20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VUE EN PLAN D'UNE MAISON DE 2 PIECES</a:t>
              </a:r>
              <a:endParaRPr kumimoji="0" lang="fr-F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" name="Rectangle 14"/>
            <p:cNvSpPr>
              <a:spLocks noChangeArrowheads="1"/>
            </p:cNvSpPr>
            <p:nvPr/>
          </p:nvSpPr>
          <p:spPr bwMode="auto">
            <a:xfrm>
              <a:off x="1895" y="2636"/>
              <a:ext cx="1923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" name="Line 15"/>
            <p:cNvSpPr>
              <a:spLocks noChangeShapeType="1"/>
            </p:cNvSpPr>
            <p:nvPr/>
          </p:nvSpPr>
          <p:spPr bwMode="auto">
            <a:xfrm>
              <a:off x="2146" y="572"/>
              <a:ext cx="0" cy="1817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" name="Rectangle 16"/>
            <p:cNvSpPr>
              <a:spLocks noChangeArrowheads="1"/>
            </p:cNvSpPr>
            <p:nvPr/>
          </p:nvSpPr>
          <p:spPr bwMode="auto">
            <a:xfrm>
              <a:off x="2146" y="572"/>
              <a:ext cx="7" cy="1817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" name="Line 17"/>
            <p:cNvSpPr>
              <a:spLocks noChangeShapeType="1"/>
            </p:cNvSpPr>
            <p:nvPr/>
          </p:nvSpPr>
          <p:spPr bwMode="auto">
            <a:xfrm>
              <a:off x="2500" y="572"/>
              <a:ext cx="0" cy="1817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" name="Rectangle 18"/>
            <p:cNvSpPr>
              <a:spLocks noChangeArrowheads="1"/>
            </p:cNvSpPr>
            <p:nvPr/>
          </p:nvSpPr>
          <p:spPr bwMode="auto">
            <a:xfrm>
              <a:off x="2500" y="572"/>
              <a:ext cx="7" cy="1817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" name="Line 19"/>
            <p:cNvSpPr>
              <a:spLocks noChangeShapeType="1"/>
            </p:cNvSpPr>
            <p:nvPr/>
          </p:nvSpPr>
          <p:spPr bwMode="auto">
            <a:xfrm>
              <a:off x="2853" y="572"/>
              <a:ext cx="0" cy="1817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" name="Rectangle 20"/>
            <p:cNvSpPr>
              <a:spLocks noChangeArrowheads="1"/>
            </p:cNvSpPr>
            <p:nvPr/>
          </p:nvSpPr>
          <p:spPr bwMode="auto">
            <a:xfrm>
              <a:off x="2853" y="572"/>
              <a:ext cx="7" cy="1817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6" name="Line 21"/>
            <p:cNvSpPr>
              <a:spLocks noChangeShapeType="1"/>
            </p:cNvSpPr>
            <p:nvPr/>
          </p:nvSpPr>
          <p:spPr bwMode="auto">
            <a:xfrm>
              <a:off x="3206" y="572"/>
              <a:ext cx="0" cy="1817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7" name="Rectangle 22"/>
            <p:cNvSpPr>
              <a:spLocks noChangeArrowheads="1"/>
            </p:cNvSpPr>
            <p:nvPr/>
          </p:nvSpPr>
          <p:spPr bwMode="auto">
            <a:xfrm>
              <a:off x="3206" y="572"/>
              <a:ext cx="7" cy="1817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3560" y="572"/>
              <a:ext cx="0" cy="1817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9" name="Rectangle 24"/>
            <p:cNvSpPr>
              <a:spLocks noChangeArrowheads="1"/>
            </p:cNvSpPr>
            <p:nvPr/>
          </p:nvSpPr>
          <p:spPr bwMode="auto">
            <a:xfrm>
              <a:off x="3560" y="572"/>
              <a:ext cx="6" cy="1817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0" name="Line 25"/>
            <p:cNvSpPr>
              <a:spLocks noChangeShapeType="1"/>
            </p:cNvSpPr>
            <p:nvPr/>
          </p:nvSpPr>
          <p:spPr bwMode="auto">
            <a:xfrm>
              <a:off x="1073" y="572"/>
              <a:ext cx="1" cy="2087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1" name="Rectangle 26"/>
            <p:cNvSpPr>
              <a:spLocks noChangeArrowheads="1"/>
            </p:cNvSpPr>
            <p:nvPr/>
          </p:nvSpPr>
          <p:spPr bwMode="auto">
            <a:xfrm>
              <a:off x="1073" y="572"/>
              <a:ext cx="7" cy="2093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2" name="Line 27"/>
            <p:cNvSpPr>
              <a:spLocks noChangeShapeType="1"/>
            </p:cNvSpPr>
            <p:nvPr/>
          </p:nvSpPr>
          <p:spPr bwMode="auto">
            <a:xfrm>
              <a:off x="1474" y="572"/>
              <a:ext cx="1" cy="2087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3" name="Rectangle 28"/>
            <p:cNvSpPr>
              <a:spLocks noChangeArrowheads="1"/>
            </p:cNvSpPr>
            <p:nvPr/>
          </p:nvSpPr>
          <p:spPr bwMode="auto">
            <a:xfrm>
              <a:off x="1474" y="572"/>
              <a:ext cx="7" cy="2093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4" name="Line 29"/>
            <p:cNvSpPr>
              <a:spLocks noChangeShapeType="1"/>
            </p:cNvSpPr>
            <p:nvPr/>
          </p:nvSpPr>
          <p:spPr bwMode="auto">
            <a:xfrm>
              <a:off x="1793" y="572"/>
              <a:ext cx="1" cy="2087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5" name="Rectangle 30"/>
            <p:cNvSpPr>
              <a:spLocks noChangeArrowheads="1"/>
            </p:cNvSpPr>
            <p:nvPr/>
          </p:nvSpPr>
          <p:spPr bwMode="auto">
            <a:xfrm>
              <a:off x="1793" y="572"/>
              <a:ext cx="7" cy="2093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6" name="Line 31"/>
            <p:cNvSpPr>
              <a:spLocks noChangeShapeType="1"/>
            </p:cNvSpPr>
            <p:nvPr/>
          </p:nvSpPr>
          <p:spPr bwMode="auto">
            <a:xfrm>
              <a:off x="2146" y="2659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7" name="Rectangle 32"/>
            <p:cNvSpPr>
              <a:spLocks noChangeArrowheads="1"/>
            </p:cNvSpPr>
            <p:nvPr/>
          </p:nvSpPr>
          <p:spPr bwMode="auto">
            <a:xfrm>
              <a:off x="2146" y="2659"/>
              <a:ext cx="7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8" name="Line 33"/>
            <p:cNvSpPr>
              <a:spLocks noChangeShapeType="1"/>
            </p:cNvSpPr>
            <p:nvPr/>
          </p:nvSpPr>
          <p:spPr bwMode="auto">
            <a:xfrm>
              <a:off x="2500" y="2659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9" name="Rectangle 34"/>
            <p:cNvSpPr>
              <a:spLocks noChangeArrowheads="1"/>
            </p:cNvSpPr>
            <p:nvPr/>
          </p:nvSpPr>
          <p:spPr bwMode="auto">
            <a:xfrm>
              <a:off x="2500" y="2659"/>
              <a:ext cx="7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0" name="Line 35"/>
            <p:cNvSpPr>
              <a:spLocks noChangeShapeType="1"/>
            </p:cNvSpPr>
            <p:nvPr/>
          </p:nvSpPr>
          <p:spPr bwMode="auto">
            <a:xfrm>
              <a:off x="2853" y="2659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1" name="Rectangle 36"/>
            <p:cNvSpPr>
              <a:spLocks noChangeArrowheads="1"/>
            </p:cNvSpPr>
            <p:nvPr/>
          </p:nvSpPr>
          <p:spPr bwMode="auto">
            <a:xfrm>
              <a:off x="2853" y="2659"/>
              <a:ext cx="7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2" name="Line 37"/>
            <p:cNvSpPr>
              <a:spLocks noChangeShapeType="1"/>
            </p:cNvSpPr>
            <p:nvPr/>
          </p:nvSpPr>
          <p:spPr bwMode="auto">
            <a:xfrm>
              <a:off x="3206" y="2659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3" name="Rectangle 38"/>
            <p:cNvSpPr>
              <a:spLocks noChangeArrowheads="1"/>
            </p:cNvSpPr>
            <p:nvPr/>
          </p:nvSpPr>
          <p:spPr bwMode="auto">
            <a:xfrm>
              <a:off x="3206" y="2659"/>
              <a:ext cx="7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4" name="Line 39"/>
            <p:cNvSpPr>
              <a:spLocks noChangeShapeType="1"/>
            </p:cNvSpPr>
            <p:nvPr/>
          </p:nvSpPr>
          <p:spPr bwMode="auto">
            <a:xfrm>
              <a:off x="3560" y="2659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5" name="Rectangle 40"/>
            <p:cNvSpPr>
              <a:spLocks noChangeArrowheads="1"/>
            </p:cNvSpPr>
            <p:nvPr/>
          </p:nvSpPr>
          <p:spPr bwMode="auto">
            <a:xfrm>
              <a:off x="3560" y="2659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6" name="Line 41"/>
            <p:cNvSpPr>
              <a:spLocks noChangeShapeType="1"/>
            </p:cNvSpPr>
            <p:nvPr/>
          </p:nvSpPr>
          <p:spPr bwMode="auto">
            <a:xfrm>
              <a:off x="3913" y="572"/>
              <a:ext cx="1" cy="2087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7" name="Rectangle 42"/>
            <p:cNvSpPr>
              <a:spLocks noChangeArrowheads="1"/>
            </p:cNvSpPr>
            <p:nvPr/>
          </p:nvSpPr>
          <p:spPr bwMode="auto">
            <a:xfrm>
              <a:off x="3913" y="572"/>
              <a:ext cx="7" cy="2093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8" name="Line 43"/>
            <p:cNvSpPr>
              <a:spLocks noChangeShapeType="1"/>
            </p:cNvSpPr>
            <p:nvPr/>
          </p:nvSpPr>
          <p:spPr bwMode="auto">
            <a:xfrm>
              <a:off x="4266" y="572"/>
              <a:ext cx="1" cy="2087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9" name="Rectangle 44"/>
            <p:cNvSpPr>
              <a:spLocks noChangeArrowheads="1"/>
            </p:cNvSpPr>
            <p:nvPr/>
          </p:nvSpPr>
          <p:spPr bwMode="auto">
            <a:xfrm>
              <a:off x="4266" y="572"/>
              <a:ext cx="7" cy="2093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0" name="Line 45"/>
            <p:cNvSpPr>
              <a:spLocks noChangeShapeType="1"/>
            </p:cNvSpPr>
            <p:nvPr/>
          </p:nvSpPr>
          <p:spPr bwMode="auto">
            <a:xfrm>
              <a:off x="4620" y="572"/>
              <a:ext cx="1" cy="2087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1" name="Rectangle 46"/>
            <p:cNvSpPr>
              <a:spLocks noChangeArrowheads="1"/>
            </p:cNvSpPr>
            <p:nvPr/>
          </p:nvSpPr>
          <p:spPr bwMode="auto">
            <a:xfrm>
              <a:off x="4620" y="572"/>
              <a:ext cx="6" cy="2093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2" name="Line 47"/>
            <p:cNvSpPr>
              <a:spLocks noChangeShapeType="1"/>
            </p:cNvSpPr>
            <p:nvPr/>
          </p:nvSpPr>
          <p:spPr bwMode="auto">
            <a:xfrm>
              <a:off x="4973" y="572"/>
              <a:ext cx="0" cy="2093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3" name="Rectangle 48"/>
            <p:cNvSpPr>
              <a:spLocks noChangeArrowheads="1"/>
            </p:cNvSpPr>
            <p:nvPr/>
          </p:nvSpPr>
          <p:spPr bwMode="auto">
            <a:xfrm>
              <a:off x="4973" y="572"/>
              <a:ext cx="7" cy="2093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4" name="Line 49"/>
            <p:cNvSpPr>
              <a:spLocks noChangeShapeType="1"/>
            </p:cNvSpPr>
            <p:nvPr/>
          </p:nvSpPr>
          <p:spPr bwMode="auto">
            <a:xfrm>
              <a:off x="1073" y="572"/>
              <a:ext cx="3764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5" name="Rectangle 50"/>
            <p:cNvSpPr>
              <a:spLocks noChangeArrowheads="1"/>
            </p:cNvSpPr>
            <p:nvPr/>
          </p:nvSpPr>
          <p:spPr bwMode="auto">
            <a:xfrm>
              <a:off x="1073" y="572"/>
              <a:ext cx="3913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6" name="Line 51"/>
            <p:cNvSpPr>
              <a:spLocks noChangeShapeType="1"/>
            </p:cNvSpPr>
            <p:nvPr/>
          </p:nvSpPr>
          <p:spPr bwMode="auto">
            <a:xfrm>
              <a:off x="1073" y="763"/>
              <a:ext cx="3764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7" name="Rectangle 52"/>
            <p:cNvSpPr>
              <a:spLocks noChangeArrowheads="1"/>
            </p:cNvSpPr>
            <p:nvPr/>
          </p:nvSpPr>
          <p:spPr bwMode="auto">
            <a:xfrm>
              <a:off x="1073" y="763"/>
              <a:ext cx="3913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8" name="Line 53"/>
            <p:cNvSpPr>
              <a:spLocks noChangeShapeType="1"/>
            </p:cNvSpPr>
            <p:nvPr/>
          </p:nvSpPr>
          <p:spPr bwMode="auto">
            <a:xfrm>
              <a:off x="1073" y="949"/>
              <a:ext cx="3764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9" name="Rectangle 54"/>
            <p:cNvSpPr>
              <a:spLocks noChangeArrowheads="1"/>
            </p:cNvSpPr>
            <p:nvPr/>
          </p:nvSpPr>
          <p:spPr bwMode="auto">
            <a:xfrm>
              <a:off x="1073" y="949"/>
              <a:ext cx="3913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0" name="Line 55"/>
            <p:cNvSpPr>
              <a:spLocks noChangeShapeType="1"/>
            </p:cNvSpPr>
            <p:nvPr/>
          </p:nvSpPr>
          <p:spPr bwMode="auto">
            <a:xfrm>
              <a:off x="1073" y="1258"/>
              <a:ext cx="3764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1" name="Rectangle 56"/>
            <p:cNvSpPr>
              <a:spLocks noChangeArrowheads="1"/>
            </p:cNvSpPr>
            <p:nvPr/>
          </p:nvSpPr>
          <p:spPr bwMode="auto">
            <a:xfrm>
              <a:off x="1073" y="1258"/>
              <a:ext cx="3913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2" name="Line 57"/>
            <p:cNvSpPr>
              <a:spLocks noChangeShapeType="1"/>
            </p:cNvSpPr>
            <p:nvPr/>
          </p:nvSpPr>
          <p:spPr bwMode="auto">
            <a:xfrm>
              <a:off x="1073" y="1573"/>
              <a:ext cx="3764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3" name="Rectangle 58"/>
            <p:cNvSpPr>
              <a:spLocks noChangeArrowheads="1"/>
            </p:cNvSpPr>
            <p:nvPr/>
          </p:nvSpPr>
          <p:spPr bwMode="auto">
            <a:xfrm>
              <a:off x="1073" y="1573"/>
              <a:ext cx="3913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4" name="Line 59"/>
            <p:cNvSpPr>
              <a:spLocks noChangeShapeType="1"/>
            </p:cNvSpPr>
            <p:nvPr/>
          </p:nvSpPr>
          <p:spPr bwMode="auto">
            <a:xfrm>
              <a:off x="1073" y="1843"/>
              <a:ext cx="3764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5" name="Rectangle 60"/>
            <p:cNvSpPr>
              <a:spLocks noChangeArrowheads="1"/>
            </p:cNvSpPr>
            <p:nvPr/>
          </p:nvSpPr>
          <p:spPr bwMode="auto">
            <a:xfrm>
              <a:off x="1073" y="1843"/>
              <a:ext cx="3913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6" name="Line 61"/>
            <p:cNvSpPr>
              <a:spLocks noChangeShapeType="1"/>
            </p:cNvSpPr>
            <p:nvPr/>
          </p:nvSpPr>
          <p:spPr bwMode="auto">
            <a:xfrm>
              <a:off x="1073" y="2113"/>
              <a:ext cx="3764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7" name="Rectangle 62"/>
            <p:cNvSpPr>
              <a:spLocks noChangeArrowheads="1"/>
            </p:cNvSpPr>
            <p:nvPr/>
          </p:nvSpPr>
          <p:spPr bwMode="auto">
            <a:xfrm>
              <a:off x="1073" y="2113"/>
              <a:ext cx="3913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8" name="Line 63"/>
            <p:cNvSpPr>
              <a:spLocks noChangeShapeType="1"/>
            </p:cNvSpPr>
            <p:nvPr/>
          </p:nvSpPr>
          <p:spPr bwMode="auto">
            <a:xfrm>
              <a:off x="1073" y="2383"/>
              <a:ext cx="3764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9" name="Rectangle 64"/>
            <p:cNvSpPr>
              <a:spLocks noChangeArrowheads="1"/>
            </p:cNvSpPr>
            <p:nvPr/>
          </p:nvSpPr>
          <p:spPr bwMode="auto">
            <a:xfrm>
              <a:off x="1073" y="2383"/>
              <a:ext cx="3913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0" name="Line 65"/>
            <p:cNvSpPr>
              <a:spLocks noChangeShapeType="1"/>
            </p:cNvSpPr>
            <p:nvPr/>
          </p:nvSpPr>
          <p:spPr bwMode="auto">
            <a:xfrm>
              <a:off x="1073" y="2653"/>
              <a:ext cx="3764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1" name="Rectangle 66"/>
            <p:cNvSpPr>
              <a:spLocks noChangeArrowheads="1"/>
            </p:cNvSpPr>
            <p:nvPr/>
          </p:nvSpPr>
          <p:spPr bwMode="auto">
            <a:xfrm>
              <a:off x="1073" y="2653"/>
              <a:ext cx="3913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2" name="Rectangle 67"/>
            <p:cNvSpPr>
              <a:spLocks noChangeArrowheads="1"/>
            </p:cNvSpPr>
            <p:nvPr/>
          </p:nvSpPr>
          <p:spPr bwMode="auto">
            <a:xfrm>
              <a:off x="1810" y="929"/>
              <a:ext cx="2487" cy="45"/>
            </a:xfrm>
            <a:prstGeom prst="rect">
              <a:avLst/>
            </a:pr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1763" y="946"/>
              <a:ext cx="61" cy="1170"/>
            </a:xfrm>
            <a:custGeom>
              <a:avLst/>
              <a:gdLst>
                <a:gd name="T0" fmla="*/ 6 w 61"/>
                <a:gd name="T1" fmla="*/ 0 h 1170"/>
                <a:gd name="T2" fmla="*/ 0 w 61"/>
                <a:gd name="T3" fmla="*/ 1170 h 1170"/>
                <a:gd name="T4" fmla="*/ 54 w 61"/>
                <a:gd name="T5" fmla="*/ 1170 h 1170"/>
                <a:gd name="T6" fmla="*/ 61 w 61"/>
                <a:gd name="T7" fmla="*/ 0 h 1170"/>
                <a:gd name="T8" fmla="*/ 6 w 61"/>
                <a:gd name="T9" fmla="*/ 0 h 1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1170">
                  <a:moveTo>
                    <a:pt x="6" y="0"/>
                  </a:moveTo>
                  <a:lnTo>
                    <a:pt x="0" y="1170"/>
                  </a:lnTo>
                  <a:lnTo>
                    <a:pt x="54" y="1170"/>
                  </a:lnTo>
                  <a:lnTo>
                    <a:pt x="61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4" name="Rectangle 69"/>
            <p:cNvSpPr>
              <a:spLocks noChangeArrowheads="1"/>
            </p:cNvSpPr>
            <p:nvPr/>
          </p:nvSpPr>
          <p:spPr bwMode="auto">
            <a:xfrm>
              <a:off x="1790" y="2094"/>
              <a:ext cx="2480" cy="45"/>
            </a:xfrm>
            <a:prstGeom prst="rect">
              <a:avLst/>
            </a:pr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4236" y="957"/>
              <a:ext cx="61" cy="1165"/>
            </a:xfrm>
            <a:custGeom>
              <a:avLst/>
              <a:gdLst>
                <a:gd name="T0" fmla="*/ 54 w 61"/>
                <a:gd name="T1" fmla="*/ 0 h 1165"/>
                <a:gd name="T2" fmla="*/ 61 w 61"/>
                <a:gd name="T3" fmla="*/ 1165 h 1165"/>
                <a:gd name="T4" fmla="*/ 6 w 61"/>
                <a:gd name="T5" fmla="*/ 1165 h 1165"/>
                <a:gd name="T6" fmla="*/ 0 w 61"/>
                <a:gd name="T7" fmla="*/ 1 h 1165"/>
                <a:gd name="T8" fmla="*/ 54 w 61"/>
                <a:gd name="T9" fmla="*/ 0 h 1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1165">
                  <a:moveTo>
                    <a:pt x="54" y="0"/>
                  </a:moveTo>
                  <a:lnTo>
                    <a:pt x="61" y="1165"/>
                  </a:lnTo>
                  <a:lnTo>
                    <a:pt x="6" y="1165"/>
                  </a:lnTo>
                  <a:lnTo>
                    <a:pt x="0" y="1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2823" y="946"/>
              <a:ext cx="61" cy="1176"/>
            </a:xfrm>
            <a:custGeom>
              <a:avLst/>
              <a:gdLst>
                <a:gd name="T0" fmla="*/ 54 w 61"/>
                <a:gd name="T1" fmla="*/ 0 h 1176"/>
                <a:gd name="T2" fmla="*/ 61 w 61"/>
                <a:gd name="T3" fmla="*/ 1176 h 1176"/>
                <a:gd name="T4" fmla="*/ 6 w 61"/>
                <a:gd name="T5" fmla="*/ 1176 h 1176"/>
                <a:gd name="T6" fmla="*/ 0 w 61"/>
                <a:gd name="T7" fmla="*/ 0 h 1176"/>
                <a:gd name="T8" fmla="*/ 54 w 61"/>
                <a:gd name="T9" fmla="*/ 0 h 1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1176">
                  <a:moveTo>
                    <a:pt x="54" y="0"/>
                  </a:moveTo>
                  <a:lnTo>
                    <a:pt x="61" y="1176"/>
                  </a:lnTo>
                  <a:lnTo>
                    <a:pt x="6" y="1176"/>
                  </a:lnTo>
                  <a:lnTo>
                    <a:pt x="0" y="0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1800" y="734"/>
              <a:ext cx="2494" cy="59"/>
            </a:xfrm>
            <a:custGeom>
              <a:avLst/>
              <a:gdLst>
                <a:gd name="T0" fmla="*/ 16 w 5873"/>
                <a:gd name="T1" fmla="*/ 75 h 167"/>
                <a:gd name="T2" fmla="*/ 5857 w 5873"/>
                <a:gd name="T3" fmla="*/ 75 h 167"/>
                <a:gd name="T4" fmla="*/ 5857 w 5873"/>
                <a:gd name="T5" fmla="*/ 91 h 167"/>
                <a:gd name="T6" fmla="*/ 16 w 5873"/>
                <a:gd name="T7" fmla="*/ 91 h 167"/>
                <a:gd name="T8" fmla="*/ 16 w 5873"/>
                <a:gd name="T9" fmla="*/ 75 h 167"/>
                <a:gd name="T10" fmla="*/ 140 w 5873"/>
                <a:gd name="T11" fmla="*/ 165 h 167"/>
                <a:gd name="T12" fmla="*/ 0 w 5873"/>
                <a:gd name="T13" fmla="*/ 83 h 167"/>
                <a:gd name="T14" fmla="*/ 140 w 5873"/>
                <a:gd name="T15" fmla="*/ 2 h 167"/>
                <a:gd name="T16" fmla="*/ 151 w 5873"/>
                <a:gd name="T17" fmla="*/ 5 h 167"/>
                <a:gd name="T18" fmla="*/ 148 w 5873"/>
                <a:gd name="T19" fmla="*/ 16 h 167"/>
                <a:gd name="T20" fmla="*/ 20 w 5873"/>
                <a:gd name="T21" fmla="*/ 90 h 167"/>
                <a:gd name="T22" fmla="*/ 20 w 5873"/>
                <a:gd name="T23" fmla="*/ 77 h 167"/>
                <a:gd name="T24" fmla="*/ 148 w 5873"/>
                <a:gd name="T25" fmla="*/ 151 h 167"/>
                <a:gd name="T26" fmla="*/ 151 w 5873"/>
                <a:gd name="T27" fmla="*/ 162 h 167"/>
                <a:gd name="T28" fmla="*/ 140 w 5873"/>
                <a:gd name="T29" fmla="*/ 165 h 167"/>
                <a:gd name="T30" fmla="*/ 5733 w 5873"/>
                <a:gd name="T31" fmla="*/ 2 h 167"/>
                <a:gd name="T32" fmla="*/ 5873 w 5873"/>
                <a:gd name="T33" fmla="*/ 83 h 167"/>
                <a:gd name="T34" fmla="*/ 5733 w 5873"/>
                <a:gd name="T35" fmla="*/ 165 h 167"/>
                <a:gd name="T36" fmla="*/ 5722 w 5873"/>
                <a:gd name="T37" fmla="*/ 162 h 167"/>
                <a:gd name="T38" fmla="*/ 5724 w 5873"/>
                <a:gd name="T39" fmla="*/ 151 h 167"/>
                <a:gd name="T40" fmla="*/ 5853 w 5873"/>
                <a:gd name="T41" fmla="*/ 77 h 167"/>
                <a:gd name="T42" fmla="*/ 5853 w 5873"/>
                <a:gd name="T43" fmla="*/ 90 h 167"/>
                <a:gd name="T44" fmla="*/ 5724 w 5873"/>
                <a:gd name="T45" fmla="*/ 16 h 167"/>
                <a:gd name="T46" fmla="*/ 5722 w 5873"/>
                <a:gd name="T47" fmla="*/ 5 h 167"/>
                <a:gd name="T48" fmla="*/ 5733 w 5873"/>
                <a:gd name="T49" fmla="*/ 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873" h="167">
                  <a:moveTo>
                    <a:pt x="16" y="75"/>
                  </a:moveTo>
                  <a:lnTo>
                    <a:pt x="5857" y="75"/>
                  </a:lnTo>
                  <a:lnTo>
                    <a:pt x="5857" y="91"/>
                  </a:lnTo>
                  <a:lnTo>
                    <a:pt x="16" y="91"/>
                  </a:lnTo>
                  <a:lnTo>
                    <a:pt x="16" y="75"/>
                  </a:lnTo>
                  <a:close/>
                  <a:moveTo>
                    <a:pt x="140" y="165"/>
                  </a:moveTo>
                  <a:lnTo>
                    <a:pt x="0" y="83"/>
                  </a:lnTo>
                  <a:lnTo>
                    <a:pt x="140" y="2"/>
                  </a:lnTo>
                  <a:cubicBezTo>
                    <a:pt x="144" y="0"/>
                    <a:pt x="149" y="1"/>
                    <a:pt x="151" y="5"/>
                  </a:cubicBezTo>
                  <a:cubicBezTo>
                    <a:pt x="154" y="9"/>
                    <a:pt x="152" y="13"/>
                    <a:pt x="148" y="16"/>
                  </a:cubicBezTo>
                  <a:lnTo>
                    <a:pt x="20" y="90"/>
                  </a:lnTo>
                  <a:lnTo>
                    <a:pt x="20" y="77"/>
                  </a:lnTo>
                  <a:lnTo>
                    <a:pt x="148" y="151"/>
                  </a:lnTo>
                  <a:cubicBezTo>
                    <a:pt x="152" y="154"/>
                    <a:pt x="154" y="158"/>
                    <a:pt x="151" y="162"/>
                  </a:cubicBezTo>
                  <a:cubicBezTo>
                    <a:pt x="149" y="166"/>
                    <a:pt x="144" y="167"/>
                    <a:pt x="140" y="165"/>
                  </a:cubicBezTo>
                  <a:close/>
                  <a:moveTo>
                    <a:pt x="5733" y="2"/>
                  </a:moveTo>
                  <a:lnTo>
                    <a:pt x="5873" y="83"/>
                  </a:lnTo>
                  <a:lnTo>
                    <a:pt x="5733" y="165"/>
                  </a:lnTo>
                  <a:cubicBezTo>
                    <a:pt x="5729" y="167"/>
                    <a:pt x="5724" y="166"/>
                    <a:pt x="5722" y="162"/>
                  </a:cubicBezTo>
                  <a:cubicBezTo>
                    <a:pt x="5719" y="158"/>
                    <a:pt x="5721" y="154"/>
                    <a:pt x="5724" y="151"/>
                  </a:cubicBezTo>
                  <a:lnTo>
                    <a:pt x="5853" y="77"/>
                  </a:lnTo>
                  <a:lnTo>
                    <a:pt x="5853" y="90"/>
                  </a:lnTo>
                  <a:lnTo>
                    <a:pt x="5724" y="16"/>
                  </a:lnTo>
                  <a:cubicBezTo>
                    <a:pt x="5721" y="13"/>
                    <a:pt x="5719" y="9"/>
                    <a:pt x="5722" y="5"/>
                  </a:cubicBezTo>
                  <a:cubicBezTo>
                    <a:pt x="5724" y="1"/>
                    <a:pt x="5729" y="0"/>
                    <a:pt x="5733" y="2"/>
                  </a:cubicBezTo>
                  <a:close/>
                </a:path>
              </a:pathLst>
            </a:custGeom>
            <a:solidFill>
              <a:srgbClr val="0070C0"/>
            </a:solidFill>
            <a:ln w="0" cap="flat">
              <a:solidFill>
                <a:srgbClr val="0070C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8" name="Freeform 73"/>
            <p:cNvSpPr>
              <a:spLocks noEditPoints="1"/>
            </p:cNvSpPr>
            <p:nvPr/>
          </p:nvSpPr>
          <p:spPr bwMode="auto">
            <a:xfrm>
              <a:off x="1445" y="949"/>
              <a:ext cx="71" cy="1193"/>
            </a:xfrm>
            <a:custGeom>
              <a:avLst/>
              <a:gdLst>
                <a:gd name="T0" fmla="*/ 91 w 167"/>
                <a:gd name="T1" fmla="*/ 16 h 3393"/>
                <a:gd name="T2" fmla="*/ 91 w 167"/>
                <a:gd name="T3" fmla="*/ 3377 h 3393"/>
                <a:gd name="T4" fmla="*/ 75 w 167"/>
                <a:gd name="T5" fmla="*/ 3377 h 3393"/>
                <a:gd name="T6" fmla="*/ 75 w 167"/>
                <a:gd name="T7" fmla="*/ 16 h 3393"/>
                <a:gd name="T8" fmla="*/ 91 w 167"/>
                <a:gd name="T9" fmla="*/ 16 h 3393"/>
                <a:gd name="T10" fmla="*/ 2 w 167"/>
                <a:gd name="T11" fmla="*/ 140 h 3393"/>
                <a:gd name="T12" fmla="*/ 83 w 167"/>
                <a:gd name="T13" fmla="*/ 0 h 3393"/>
                <a:gd name="T14" fmla="*/ 165 w 167"/>
                <a:gd name="T15" fmla="*/ 140 h 3393"/>
                <a:gd name="T16" fmla="*/ 162 w 167"/>
                <a:gd name="T17" fmla="*/ 151 h 3393"/>
                <a:gd name="T18" fmla="*/ 151 w 167"/>
                <a:gd name="T19" fmla="*/ 148 h 3393"/>
                <a:gd name="T20" fmla="*/ 151 w 167"/>
                <a:gd name="T21" fmla="*/ 148 h 3393"/>
                <a:gd name="T22" fmla="*/ 77 w 167"/>
                <a:gd name="T23" fmla="*/ 20 h 3393"/>
                <a:gd name="T24" fmla="*/ 90 w 167"/>
                <a:gd name="T25" fmla="*/ 20 h 3393"/>
                <a:gd name="T26" fmla="*/ 16 w 167"/>
                <a:gd name="T27" fmla="*/ 148 h 3393"/>
                <a:gd name="T28" fmla="*/ 5 w 167"/>
                <a:gd name="T29" fmla="*/ 151 h 3393"/>
                <a:gd name="T30" fmla="*/ 2 w 167"/>
                <a:gd name="T31" fmla="*/ 140 h 3393"/>
                <a:gd name="T32" fmla="*/ 165 w 167"/>
                <a:gd name="T33" fmla="*/ 3253 h 3393"/>
                <a:gd name="T34" fmla="*/ 83 w 167"/>
                <a:gd name="T35" fmla="*/ 3393 h 3393"/>
                <a:gd name="T36" fmla="*/ 2 w 167"/>
                <a:gd name="T37" fmla="*/ 3253 h 3393"/>
                <a:gd name="T38" fmla="*/ 5 w 167"/>
                <a:gd name="T39" fmla="*/ 3242 h 3393"/>
                <a:gd name="T40" fmla="*/ 16 w 167"/>
                <a:gd name="T41" fmla="*/ 3244 h 3393"/>
                <a:gd name="T42" fmla="*/ 16 w 167"/>
                <a:gd name="T43" fmla="*/ 3244 h 3393"/>
                <a:gd name="T44" fmla="*/ 90 w 167"/>
                <a:gd name="T45" fmla="*/ 3373 h 3393"/>
                <a:gd name="T46" fmla="*/ 77 w 167"/>
                <a:gd name="T47" fmla="*/ 3373 h 3393"/>
                <a:gd name="T48" fmla="*/ 151 w 167"/>
                <a:gd name="T49" fmla="*/ 3244 h 3393"/>
                <a:gd name="T50" fmla="*/ 162 w 167"/>
                <a:gd name="T51" fmla="*/ 3242 h 3393"/>
                <a:gd name="T52" fmla="*/ 165 w 167"/>
                <a:gd name="T53" fmla="*/ 3253 h 3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7" h="3393">
                  <a:moveTo>
                    <a:pt x="91" y="16"/>
                  </a:moveTo>
                  <a:lnTo>
                    <a:pt x="91" y="3377"/>
                  </a:lnTo>
                  <a:lnTo>
                    <a:pt x="75" y="3377"/>
                  </a:lnTo>
                  <a:lnTo>
                    <a:pt x="75" y="16"/>
                  </a:lnTo>
                  <a:lnTo>
                    <a:pt x="91" y="16"/>
                  </a:lnTo>
                  <a:close/>
                  <a:moveTo>
                    <a:pt x="2" y="140"/>
                  </a:moveTo>
                  <a:lnTo>
                    <a:pt x="83" y="0"/>
                  </a:lnTo>
                  <a:lnTo>
                    <a:pt x="165" y="140"/>
                  </a:lnTo>
                  <a:cubicBezTo>
                    <a:pt x="167" y="144"/>
                    <a:pt x="166" y="149"/>
                    <a:pt x="162" y="151"/>
                  </a:cubicBezTo>
                  <a:cubicBezTo>
                    <a:pt x="158" y="154"/>
                    <a:pt x="154" y="152"/>
                    <a:pt x="151" y="148"/>
                  </a:cubicBezTo>
                  <a:lnTo>
                    <a:pt x="151" y="148"/>
                  </a:lnTo>
                  <a:lnTo>
                    <a:pt x="77" y="20"/>
                  </a:lnTo>
                  <a:lnTo>
                    <a:pt x="90" y="20"/>
                  </a:lnTo>
                  <a:lnTo>
                    <a:pt x="16" y="148"/>
                  </a:lnTo>
                  <a:cubicBezTo>
                    <a:pt x="13" y="152"/>
                    <a:pt x="9" y="154"/>
                    <a:pt x="5" y="151"/>
                  </a:cubicBezTo>
                  <a:cubicBezTo>
                    <a:pt x="1" y="149"/>
                    <a:pt x="0" y="144"/>
                    <a:pt x="2" y="140"/>
                  </a:cubicBezTo>
                  <a:close/>
                  <a:moveTo>
                    <a:pt x="165" y="3253"/>
                  </a:moveTo>
                  <a:lnTo>
                    <a:pt x="83" y="3393"/>
                  </a:lnTo>
                  <a:lnTo>
                    <a:pt x="2" y="3253"/>
                  </a:lnTo>
                  <a:cubicBezTo>
                    <a:pt x="0" y="3249"/>
                    <a:pt x="1" y="3244"/>
                    <a:pt x="5" y="3242"/>
                  </a:cubicBezTo>
                  <a:cubicBezTo>
                    <a:pt x="9" y="3239"/>
                    <a:pt x="13" y="3241"/>
                    <a:pt x="16" y="3244"/>
                  </a:cubicBezTo>
                  <a:lnTo>
                    <a:pt x="16" y="3244"/>
                  </a:lnTo>
                  <a:lnTo>
                    <a:pt x="90" y="3373"/>
                  </a:lnTo>
                  <a:lnTo>
                    <a:pt x="77" y="3373"/>
                  </a:lnTo>
                  <a:lnTo>
                    <a:pt x="151" y="3244"/>
                  </a:lnTo>
                  <a:cubicBezTo>
                    <a:pt x="154" y="3241"/>
                    <a:pt x="158" y="3239"/>
                    <a:pt x="162" y="3242"/>
                  </a:cubicBezTo>
                  <a:cubicBezTo>
                    <a:pt x="166" y="3244"/>
                    <a:pt x="167" y="3249"/>
                    <a:pt x="165" y="3253"/>
                  </a:cubicBezTo>
                  <a:close/>
                </a:path>
              </a:pathLst>
            </a:custGeom>
            <a:solidFill>
              <a:srgbClr val="0070C0"/>
            </a:solidFill>
            <a:ln w="0" cap="flat">
              <a:solidFill>
                <a:srgbClr val="0070C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9" name="Freeform 74"/>
            <p:cNvSpPr>
              <a:spLocks noEditPoints="1"/>
            </p:cNvSpPr>
            <p:nvPr/>
          </p:nvSpPr>
          <p:spPr bwMode="auto">
            <a:xfrm>
              <a:off x="1807" y="1038"/>
              <a:ext cx="1060" cy="59"/>
            </a:xfrm>
            <a:custGeom>
              <a:avLst/>
              <a:gdLst>
                <a:gd name="T0" fmla="*/ 16 w 2497"/>
                <a:gd name="T1" fmla="*/ 75 h 167"/>
                <a:gd name="T2" fmla="*/ 2481 w 2497"/>
                <a:gd name="T3" fmla="*/ 75 h 167"/>
                <a:gd name="T4" fmla="*/ 2481 w 2497"/>
                <a:gd name="T5" fmla="*/ 91 h 167"/>
                <a:gd name="T6" fmla="*/ 16 w 2497"/>
                <a:gd name="T7" fmla="*/ 91 h 167"/>
                <a:gd name="T8" fmla="*/ 16 w 2497"/>
                <a:gd name="T9" fmla="*/ 75 h 167"/>
                <a:gd name="T10" fmla="*/ 140 w 2497"/>
                <a:gd name="T11" fmla="*/ 165 h 167"/>
                <a:gd name="T12" fmla="*/ 0 w 2497"/>
                <a:gd name="T13" fmla="*/ 83 h 167"/>
                <a:gd name="T14" fmla="*/ 140 w 2497"/>
                <a:gd name="T15" fmla="*/ 2 h 167"/>
                <a:gd name="T16" fmla="*/ 151 w 2497"/>
                <a:gd name="T17" fmla="*/ 5 h 167"/>
                <a:gd name="T18" fmla="*/ 148 w 2497"/>
                <a:gd name="T19" fmla="*/ 16 h 167"/>
                <a:gd name="T20" fmla="*/ 20 w 2497"/>
                <a:gd name="T21" fmla="*/ 90 h 167"/>
                <a:gd name="T22" fmla="*/ 20 w 2497"/>
                <a:gd name="T23" fmla="*/ 77 h 167"/>
                <a:gd name="T24" fmla="*/ 148 w 2497"/>
                <a:gd name="T25" fmla="*/ 151 h 167"/>
                <a:gd name="T26" fmla="*/ 151 w 2497"/>
                <a:gd name="T27" fmla="*/ 162 h 167"/>
                <a:gd name="T28" fmla="*/ 140 w 2497"/>
                <a:gd name="T29" fmla="*/ 165 h 167"/>
                <a:gd name="T30" fmla="*/ 2357 w 2497"/>
                <a:gd name="T31" fmla="*/ 2 h 167"/>
                <a:gd name="T32" fmla="*/ 2497 w 2497"/>
                <a:gd name="T33" fmla="*/ 83 h 167"/>
                <a:gd name="T34" fmla="*/ 2357 w 2497"/>
                <a:gd name="T35" fmla="*/ 165 h 167"/>
                <a:gd name="T36" fmla="*/ 2346 w 2497"/>
                <a:gd name="T37" fmla="*/ 162 h 167"/>
                <a:gd name="T38" fmla="*/ 2348 w 2497"/>
                <a:gd name="T39" fmla="*/ 151 h 167"/>
                <a:gd name="T40" fmla="*/ 2477 w 2497"/>
                <a:gd name="T41" fmla="*/ 77 h 167"/>
                <a:gd name="T42" fmla="*/ 2477 w 2497"/>
                <a:gd name="T43" fmla="*/ 90 h 167"/>
                <a:gd name="T44" fmla="*/ 2348 w 2497"/>
                <a:gd name="T45" fmla="*/ 16 h 167"/>
                <a:gd name="T46" fmla="*/ 2346 w 2497"/>
                <a:gd name="T47" fmla="*/ 5 h 167"/>
                <a:gd name="T48" fmla="*/ 2357 w 2497"/>
                <a:gd name="T49" fmla="*/ 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97" h="167">
                  <a:moveTo>
                    <a:pt x="16" y="75"/>
                  </a:moveTo>
                  <a:lnTo>
                    <a:pt x="2481" y="75"/>
                  </a:lnTo>
                  <a:lnTo>
                    <a:pt x="2481" y="91"/>
                  </a:lnTo>
                  <a:lnTo>
                    <a:pt x="16" y="91"/>
                  </a:lnTo>
                  <a:lnTo>
                    <a:pt x="16" y="75"/>
                  </a:lnTo>
                  <a:close/>
                  <a:moveTo>
                    <a:pt x="140" y="165"/>
                  </a:moveTo>
                  <a:lnTo>
                    <a:pt x="0" y="83"/>
                  </a:lnTo>
                  <a:lnTo>
                    <a:pt x="140" y="2"/>
                  </a:lnTo>
                  <a:cubicBezTo>
                    <a:pt x="144" y="0"/>
                    <a:pt x="149" y="1"/>
                    <a:pt x="151" y="5"/>
                  </a:cubicBezTo>
                  <a:cubicBezTo>
                    <a:pt x="154" y="9"/>
                    <a:pt x="152" y="13"/>
                    <a:pt x="148" y="16"/>
                  </a:cubicBezTo>
                  <a:lnTo>
                    <a:pt x="20" y="90"/>
                  </a:lnTo>
                  <a:lnTo>
                    <a:pt x="20" y="77"/>
                  </a:lnTo>
                  <a:lnTo>
                    <a:pt x="148" y="151"/>
                  </a:lnTo>
                  <a:cubicBezTo>
                    <a:pt x="152" y="154"/>
                    <a:pt x="154" y="158"/>
                    <a:pt x="151" y="162"/>
                  </a:cubicBezTo>
                  <a:cubicBezTo>
                    <a:pt x="149" y="166"/>
                    <a:pt x="144" y="167"/>
                    <a:pt x="140" y="165"/>
                  </a:cubicBezTo>
                  <a:close/>
                  <a:moveTo>
                    <a:pt x="2357" y="2"/>
                  </a:moveTo>
                  <a:lnTo>
                    <a:pt x="2497" y="83"/>
                  </a:lnTo>
                  <a:lnTo>
                    <a:pt x="2357" y="165"/>
                  </a:lnTo>
                  <a:cubicBezTo>
                    <a:pt x="2353" y="167"/>
                    <a:pt x="2348" y="166"/>
                    <a:pt x="2346" y="162"/>
                  </a:cubicBezTo>
                  <a:cubicBezTo>
                    <a:pt x="2343" y="158"/>
                    <a:pt x="2345" y="154"/>
                    <a:pt x="2348" y="151"/>
                  </a:cubicBezTo>
                  <a:lnTo>
                    <a:pt x="2477" y="77"/>
                  </a:lnTo>
                  <a:lnTo>
                    <a:pt x="2477" y="90"/>
                  </a:lnTo>
                  <a:lnTo>
                    <a:pt x="2348" y="16"/>
                  </a:lnTo>
                  <a:cubicBezTo>
                    <a:pt x="2345" y="13"/>
                    <a:pt x="2343" y="9"/>
                    <a:pt x="2346" y="5"/>
                  </a:cubicBezTo>
                  <a:cubicBezTo>
                    <a:pt x="2348" y="1"/>
                    <a:pt x="2353" y="0"/>
                    <a:pt x="2357" y="2"/>
                  </a:cubicBezTo>
                  <a:close/>
                </a:path>
              </a:pathLst>
            </a:custGeom>
            <a:solidFill>
              <a:srgbClr val="0070C0"/>
            </a:solidFill>
            <a:ln w="0" cap="flat">
              <a:solidFill>
                <a:srgbClr val="0070C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0" name="Freeform 75"/>
            <p:cNvSpPr>
              <a:spLocks noEditPoints="1"/>
            </p:cNvSpPr>
            <p:nvPr/>
          </p:nvSpPr>
          <p:spPr bwMode="auto">
            <a:xfrm>
              <a:off x="1914" y="960"/>
              <a:ext cx="78" cy="1154"/>
            </a:xfrm>
            <a:custGeom>
              <a:avLst/>
              <a:gdLst>
                <a:gd name="T0" fmla="*/ 91 w 183"/>
                <a:gd name="T1" fmla="*/ 16 h 3281"/>
                <a:gd name="T2" fmla="*/ 76 w 183"/>
                <a:gd name="T3" fmla="*/ 3265 h 3281"/>
                <a:gd name="T4" fmla="*/ 92 w 183"/>
                <a:gd name="T5" fmla="*/ 3265 h 3281"/>
                <a:gd name="T6" fmla="*/ 107 w 183"/>
                <a:gd name="T7" fmla="*/ 16 h 3281"/>
                <a:gd name="T8" fmla="*/ 91 w 183"/>
                <a:gd name="T9" fmla="*/ 16 h 3281"/>
                <a:gd name="T10" fmla="*/ 180 w 183"/>
                <a:gd name="T11" fmla="*/ 141 h 3281"/>
                <a:gd name="T12" fmla="*/ 99 w 183"/>
                <a:gd name="T13" fmla="*/ 0 h 3281"/>
                <a:gd name="T14" fmla="*/ 17 w 183"/>
                <a:gd name="T15" fmla="*/ 140 h 3281"/>
                <a:gd name="T16" fmla="*/ 20 w 183"/>
                <a:gd name="T17" fmla="*/ 151 h 3281"/>
                <a:gd name="T18" fmla="*/ 31 w 183"/>
                <a:gd name="T19" fmla="*/ 148 h 3281"/>
                <a:gd name="T20" fmla="*/ 106 w 183"/>
                <a:gd name="T21" fmla="*/ 20 h 3281"/>
                <a:gd name="T22" fmla="*/ 92 w 183"/>
                <a:gd name="T23" fmla="*/ 20 h 3281"/>
                <a:gd name="T24" fmla="*/ 167 w 183"/>
                <a:gd name="T25" fmla="*/ 149 h 3281"/>
                <a:gd name="T26" fmla="*/ 178 w 183"/>
                <a:gd name="T27" fmla="*/ 152 h 3281"/>
                <a:gd name="T28" fmla="*/ 180 w 183"/>
                <a:gd name="T29" fmla="*/ 141 h 3281"/>
                <a:gd name="T30" fmla="*/ 2 w 183"/>
                <a:gd name="T31" fmla="*/ 3140 h 3281"/>
                <a:gd name="T32" fmla="*/ 83 w 183"/>
                <a:gd name="T33" fmla="*/ 3281 h 3281"/>
                <a:gd name="T34" fmla="*/ 166 w 183"/>
                <a:gd name="T35" fmla="*/ 3141 h 3281"/>
                <a:gd name="T36" fmla="*/ 163 w 183"/>
                <a:gd name="T37" fmla="*/ 3130 h 3281"/>
                <a:gd name="T38" fmla="*/ 152 w 183"/>
                <a:gd name="T39" fmla="*/ 3133 h 3281"/>
                <a:gd name="T40" fmla="*/ 77 w 183"/>
                <a:gd name="T41" fmla="*/ 3261 h 3281"/>
                <a:gd name="T42" fmla="*/ 90 w 183"/>
                <a:gd name="T43" fmla="*/ 3261 h 3281"/>
                <a:gd name="T44" fmla="*/ 16 w 183"/>
                <a:gd name="T45" fmla="*/ 3132 h 3281"/>
                <a:gd name="T46" fmla="*/ 5 w 183"/>
                <a:gd name="T47" fmla="*/ 3129 h 3281"/>
                <a:gd name="T48" fmla="*/ 2 w 183"/>
                <a:gd name="T49" fmla="*/ 3140 h 3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3" h="3281">
                  <a:moveTo>
                    <a:pt x="91" y="16"/>
                  </a:moveTo>
                  <a:lnTo>
                    <a:pt x="76" y="3265"/>
                  </a:lnTo>
                  <a:lnTo>
                    <a:pt x="92" y="3265"/>
                  </a:lnTo>
                  <a:lnTo>
                    <a:pt x="107" y="16"/>
                  </a:lnTo>
                  <a:lnTo>
                    <a:pt x="91" y="16"/>
                  </a:lnTo>
                  <a:close/>
                  <a:moveTo>
                    <a:pt x="180" y="141"/>
                  </a:moveTo>
                  <a:lnTo>
                    <a:pt x="99" y="0"/>
                  </a:lnTo>
                  <a:lnTo>
                    <a:pt x="17" y="140"/>
                  </a:lnTo>
                  <a:cubicBezTo>
                    <a:pt x="15" y="144"/>
                    <a:pt x="16" y="149"/>
                    <a:pt x="20" y="151"/>
                  </a:cubicBezTo>
                  <a:cubicBezTo>
                    <a:pt x="24" y="153"/>
                    <a:pt x="29" y="152"/>
                    <a:pt x="31" y="148"/>
                  </a:cubicBezTo>
                  <a:lnTo>
                    <a:pt x="106" y="20"/>
                  </a:lnTo>
                  <a:lnTo>
                    <a:pt x="92" y="20"/>
                  </a:lnTo>
                  <a:lnTo>
                    <a:pt x="167" y="149"/>
                  </a:lnTo>
                  <a:cubicBezTo>
                    <a:pt x="169" y="153"/>
                    <a:pt x="174" y="154"/>
                    <a:pt x="178" y="152"/>
                  </a:cubicBezTo>
                  <a:cubicBezTo>
                    <a:pt x="181" y="150"/>
                    <a:pt x="183" y="145"/>
                    <a:pt x="180" y="141"/>
                  </a:cubicBezTo>
                  <a:close/>
                  <a:moveTo>
                    <a:pt x="2" y="3140"/>
                  </a:moveTo>
                  <a:lnTo>
                    <a:pt x="83" y="3281"/>
                  </a:lnTo>
                  <a:lnTo>
                    <a:pt x="166" y="3141"/>
                  </a:lnTo>
                  <a:cubicBezTo>
                    <a:pt x="168" y="3137"/>
                    <a:pt x="167" y="3132"/>
                    <a:pt x="163" y="3130"/>
                  </a:cubicBezTo>
                  <a:cubicBezTo>
                    <a:pt x="159" y="3128"/>
                    <a:pt x="154" y="3129"/>
                    <a:pt x="152" y="3133"/>
                  </a:cubicBezTo>
                  <a:lnTo>
                    <a:pt x="77" y="3261"/>
                  </a:lnTo>
                  <a:lnTo>
                    <a:pt x="90" y="3261"/>
                  </a:lnTo>
                  <a:lnTo>
                    <a:pt x="16" y="3132"/>
                  </a:lnTo>
                  <a:cubicBezTo>
                    <a:pt x="14" y="3128"/>
                    <a:pt x="9" y="3127"/>
                    <a:pt x="5" y="3129"/>
                  </a:cubicBezTo>
                  <a:cubicBezTo>
                    <a:pt x="2" y="3131"/>
                    <a:pt x="0" y="3136"/>
                    <a:pt x="2" y="3140"/>
                  </a:cubicBezTo>
                  <a:close/>
                </a:path>
              </a:pathLst>
            </a:custGeom>
            <a:solidFill>
              <a:srgbClr val="0070C0"/>
            </a:solidFill>
            <a:ln w="0" cap="flat">
              <a:solidFill>
                <a:srgbClr val="0070C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1" name="Freeform 76"/>
            <p:cNvSpPr>
              <a:spLocks noEditPoints="1"/>
            </p:cNvSpPr>
            <p:nvPr/>
          </p:nvSpPr>
          <p:spPr bwMode="auto">
            <a:xfrm>
              <a:off x="2853" y="1038"/>
              <a:ext cx="1434" cy="59"/>
            </a:xfrm>
            <a:custGeom>
              <a:avLst/>
              <a:gdLst>
                <a:gd name="T0" fmla="*/ 16 w 3377"/>
                <a:gd name="T1" fmla="*/ 75 h 167"/>
                <a:gd name="T2" fmla="*/ 3361 w 3377"/>
                <a:gd name="T3" fmla="*/ 75 h 167"/>
                <a:gd name="T4" fmla="*/ 3361 w 3377"/>
                <a:gd name="T5" fmla="*/ 91 h 167"/>
                <a:gd name="T6" fmla="*/ 16 w 3377"/>
                <a:gd name="T7" fmla="*/ 91 h 167"/>
                <a:gd name="T8" fmla="*/ 16 w 3377"/>
                <a:gd name="T9" fmla="*/ 75 h 167"/>
                <a:gd name="T10" fmla="*/ 140 w 3377"/>
                <a:gd name="T11" fmla="*/ 165 h 167"/>
                <a:gd name="T12" fmla="*/ 0 w 3377"/>
                <a:gd name="T13" fmla="*/ 83 h 167"/>
                <a:gd name="T14" fmla="*/ 140 w 3377"/>
                <a:gd name="T15" fmla="*/ 2 h 167"/>
                <a:gd name="T16" fmla="*/ 151 w 3377"/>
                <a:gd name="T17" fmla="*/ 5 h 167"/>
                <a:gd name="T18" fmla="*/ 148 w 3377"/>
                <a:gd name="T19" fmla="*/ 16 h 167"/>
                <a:gd name="T20" fmla="*/ 20 w 3377"/>
                <a:gd name="T21" fmla="*/ 90 h 167"/>
                <a:gd name="T22" fmla="*/ 20 w 3377"/>
                <a:gd name="T23" fmla="*/ 77 h 167"/>
                <a:gd name="T24" fmla="*/ 148 w 3377"/>
                <a:gd name="T25" fmla="*/ 151 h 167"/>
                <a:gd name="T26" fmla="*/ 151 w 3377"/>
                <a:gd name="T27" fmla="*/ 162 h 167"/>
                <a:gd name="T28" fmla="*/ 140 w 3377"/>
                <a:gd name="T29" fmla="*/ 165 h 167"/>
                <a:gd name="T30" fmla="*/ 3237 w 3377"/>
                <a:gd name="T31" fmla="*/ 2 h 167"/>
                <a:gd name="T32" fmla="*/ 3377 w 3377"/>
                <a:gd name="T33" fmla="*/ 83 h 167"/>
                <a:gd name="T34" fmla="*/ 3237 w 3377"/>
                <a:gd name="T35" fmla="*/ 165 h 167"/>
                <a:gd name="T36" fmla="*/ 3226 w 3377"/>
                <a:gd name="T37" fmla="*/ 162 h 167"/>
                <a:gd name="T38" fmla="*/ 3228 w 3377"/>
                <a:gd name="T39" fmla="*/ 151 h 167"/>
                <a:gd name="T40" fmla="*/ 3357 w 3377"/>
                <a:gd name="T41" fmla="*/ 77 h 167"/>
                <a:gd name="T42" fmla="*/ 3357 w 3377"/>
                <a:gd name="T43" fmla="*/ 90 h 167"/>
                <a:gd name="T44" fmla="*/ 3228 w 3377"/>
                <a:gd name="T45" fmla="*/ 16 h 167"/>
                <a:gd name="T46" fmla="*/ 3226 w 3377"/>
                <a:gd name="T47" fmla="*/ 5 h 167"/>
                <a:gd name="T48" fmla="*/ 3237 w 3377"/>
                <a:gd name="T49" fmla="*/ 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77" h="167">
                  <a:moveTo>
                    <a:pt x="16" y="75"/>
                  </a:moveTo>
                  <a:lnTo>
                    <a:pt x="3361" y="75"/>
                  </a:lnTo>
                  <a:lnTo>
                    <a:pt x="3361" y="91"/>
                  </a:lnTo>
                  <a:lnTo>
                    <a:pt x="16" y="91"/>
                  </a:lnTo>
                  <a:lnTo>
                    <a:pt x="16" y="75"/>
                  </a:lnTo>
                  <a:close/>
                  <a:moveTo>
                    <a:pt x="140" y="165"/>
                  </a:moveTo>
                  <a:lnTo>
                    <a:pt x="0" y="83"/>
                  </a:lnTo>
                  <a:lnTo>
                    <a:pt x="140" y="2"/>
                  </a:lnTo>
                  <a:cubicBezTo>
                    <a:pt x="144" y="0"/>
                    <a:pt x="149" y="1"/>
                    <a:pt x="151" y="5"/>
                  </a:cubicBezTo>
                  <a:cubicBezTo>
                    <a:pt x="154" y="9"/>
                    <a:pt x="152" y="13"/>
                    <a:pt x="148" y="16"/>
                  </a:cubicBezTo>
                  <a:lnTo>
                    <a:pt x="20" y="90"/>
                  </a:lnTo>
                  <a:lnTo>
                    <a:pt x="20" y="77"/>
                  </a:lnTo>
                  <a:lnTo>
                    <a:pt x="148" y="151"/>
                  </a:lnTo>
                  <a:cubicBezTo>
                    <a:pt x="152" y="154"/>
                    <a:pt x="154" y="158"/>
                    <a:pt x="151" y="162"/>
                  </a:cubicBezTo>
                  <a:cubicBezTo>
                    <a:pt x="149" y="166"/>
                    <a:pt x="144" y="167"/>
                    <a:pt x="140" y="165"/>
                  </a:cubicBezTo>
                  <a:close/>
                  <a:moveTo>
                    <a:pt x="3237" y="2"/>
                  </a:moveTo>
                  <a:lnTo>
                    <a:pt x="3377" y="83"/>
                  </a:lnTo>
                  <a:lnTo>
                    <a:pt x="3237" y="165"/>
                  </a:lnTo>
                  <a:cubicBezTo>
                    <a:pt x="3233" y="167"/>
                    <a:pt x="3228" y="166"/>
                    <a:pt x="3226" y="162"/>
                  </a:cubicBezTo>
                  <a:cubicBezTo>
                    <a:pt x="3223" y="158"/>
                    <a:pt x="3225" y="154"/>
                    <a:pt x="3228" y="151"/>
                  </a:cubicBezTo>
                  <a:lnTo>
                    <a:pt x="3357" y="77"/>
                  </a:lnTo>
                  <a:lnTo>
                    <a:pt x="3357" y="90"/>
                  </a:lnTo>
                  <a:lnTo>
                    <a:pt x="3228" y="16"/>
                  </a:lnTo>
                  <a:cubicBezTo>
                    <a:pt x="3225" y="13"/>
                    <a:pt x="3223" y="9"/>
                    <a:pt x="3226" y="5"/>
                  </a:cubicBezTo>
                  <a:cubicBezTo>
                    <a:pt x="3228" y="1"/>
                    <a:pt x="3233" y="0"/>
                    <a:pt x="3237" y="2"/>
                  </a:cubicBezTo>
                  <a:close/>
                </a:path>
              </a:pathLst>
            </a:custGeom>
            <a:solidFill>
              <a:srgbClr val="0070C0"/>
            </a:solidFill>
            <a:ln w="0" cap="flat">
              <a:solidFill>
                <a:srgbClr val="0070C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2" name="Rectangle 77"/>
            <p:cNvSpPr>
              <a:spLocks noChangeArrowheads="1"/>
            </p:cNvSpPr>
            <p:nvPr/>
          </p:nvSpPr>
          <p:spPr bwMode="auto">
            <a:xfrm>
              <a:off x="2561" y="2046"/>
              <a:ext cx="163" cy="112"/>
            </a:xfrm>
            <a:prstGeom prst="rect">
              <a:avLst/>
            </a:prstGeom>
            <a:solidFill>
              <a:srgbClr val="4F81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3" name="Freeform 78"/>
            <p:cNvSpPr>
              <a:spLocks noEditPoints="1"/>
            </p:cNvSpPr>
            <p:nvPr/>
          </p:nvSpPr>
          <p:spPr bwMode="auto">
            <a:xfrm>
              <a:off x="2551" y="2037"/>
              <a:ext cx="183" cy="130"/>
            </a:xfrm>
            <a:custGeom>
              <a:avLst/>
              <a:gdLst>
                <a:gd name="T0" fmla="*/ 0 w 432"/>
                <a:gd name="T1" fmla="*/ 24 h 368"/>
                <a:gd name="T2" fmla="*/ 24 w 432"/>
                <a:gd name="T3" fmla="*/ 0 h 368"/>
                <a:gd name="T4" fmla="*/ 408 w 432"/>
                <a:gd name="T5" fmla="*/ 0 h 368"/>
                <a:gd name="T6" fmla="*/ 432 w 432"/>
                <a:gd name="T7" fmla="*/ 24 h 368"/>
                <a:gd name="T8" fmla="*/ 432 w 432"/>
                <a:gd name="T9" fmla="*/ 344 h 368"/>
                <a:gd name="T10" fmla="*/ 408 w 432"/>
                <a:gd name="T11" fmla="*/ 368 h 368"/>
                <a:gd name="T12" fmla="*/ 24 w 432"/>
                <a:gd name="T13" fmla="*/ 368 h 368"/>
                <a:gd name="T14" fmla="*/ 0 w 432"/>
                <a:gd name="T15" fmla="*/ 344 h 368"/>
                <a:gd name="T16" fmla="*/ 0 w 432"/>
                <a:gd name="T17" fmla="*/ 24 h 368"/>
                <a:gd name="T18" fmla="*/ 48 w 432"/>
                <a:gd name="T19" fmla="*/ 344 h 368"/>
                <a:gd name="T20" fmla="*/ 24 w 432"/>
                <a:gd name="T21" fmla="*/ 320 h 368"/>
                <a:gd name="T22" fmla="*/ 408 w 432"/>
                <a:gd name="T23" fmla="*/ 320 h 368"/>
                <a:gd name="T24" fmla="*/ 384 w 432"/>
                <a:gd name="T25" fmla="*/ 344 h 368"/>
                <a:gd name="T26" fmla="*/ 384 w 432"/>
                <a:gd name="T27" fmla="*/ 24 h 368"/>
                <a:gd name="T28" fmla="*/ 408 w 432"/>
                <a:gd name="T29" fmla="*/ 48 h 368"/>
                <a:gd name="T30" fmla="*/ 24 w 432"/>
                <a:gd name="T31" fmla="*/ 48 h 368"/>
                <a:gd name="T32" fmla="*/ 48 w 432"/>
                <a:gd name="T33" fmla="*/ 24 h 368"/>
                <a:gd name="T34" fmla="*/ 48 w 432"/>
                <a:gd name="T35" fmla="*/ 344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2" h="368">
                  <a:moveTo>
                    <a:pt x="0" y="24"/>
                  </a:moveTo>
                  <a:cubicBezTo>
                    <a:pt x="0" y="11"/>
                    <a:pt x="11" y="0"/>
                    <a:pt x="24" y="0"/>
                  </a:cubicBezTo>
                  <a:lnTo>
                    <a:pt x="408" y="0"/>
                  </a:lnTo>
                  <a:cubicBezTo>
                    <a:pt x="422" y="0"/>
                    <a:pt x="432" y="11"/>
                    <a:pt x="432" y="24"/>
                  </a:cubicBezTo>
                  <a:lnTo>
                    <a:pt x="432" y="344"/>
                  </a:lnTo>
                  <a:cubicBezTo>
                    <a:pt x="432" y="358"/>
                    <a:pt x="422" y="368"/>
                    <a:pt x="408" y="368"/>
                  </a:cubicBezTo>
                  <a:lnTo>
                    <a:pt x="24" y="368"/>
                  </a:lnTo>
                  <a:cubicBezTo>
                    <a:pt x="11" y="368"/>
                    <a:pt x="0" y="358"/>
                    <a:pt x="0" y="344"/>
                  </a:cubicBezTo>
                  <a:lnTo>
                    <a:pt x="0" y="24"/>
                  </a:lnTo>
                  <a:close/>
                  <a:moveTo>
                    <a:pt x="48" y="344"/>
                  </a:moveTo>
                  <a:lnTo>
                    <a:pt x="24" y="320"/>
                  </a:lnTo>
                  <a:lnTo>
                    <a:pt x="408" y="320"/>
                  </a:lnTo>
                  <a:lnTo>
                    <a:pt x="384" y="344"/>
                  </a:lnTo>
                  <a:lnTo>
                    <a:pt x="384" y="24"/>
                  </a:lnTo>
                  <a:lnTo>
                    <a:pt x="408" y="48"/>
                  </a:lnTo>
                  <a:lnTo>
                    <a:pt x="24" y="48"/>
                  </a:lnTo>
                  <a:lnTo>
                    <a:pt x="48" y="24"/>
                  </a:lnTo>
                  <a:lnTo>
                    <a:pt x="48" y="344"/>
                  </a:lnTo>
                  <a:close/>
                </a:path>
              </a:pathLst>
            </a:custGeom>
            <a:solidFill>
              <a:srgbClr val="385D8A"/>
            </a:solidFill>
            <a:ln w="0" cap="flat">
              <a:solidFill>
                <a:srgbClr val="385D8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4" name="Rectangle 79"/>
            <p:cNvSpPr>
              <a:spLocks noChangeArrowheads="1"/>
            </p:cNvSpPr>
            <p:nvPr/>
          </p:nvSpPr>
          <p:spPr bwMode="auto">
            <a:xfrm>
              <a:off x="3003" y="2051"/>
              <a:ext cx="190" cy="107"/>
            </a:xfrm>
            <a:prstGeom prst="rect">
              <a:avLst/>
            </a:prstGeom>
            <a:solidFill>
              <a:srgbClr val="4F81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5" name="Freeform 80"/>
            <p:cNvSpPr>
              <a:spLocks noEditPoints="1"/>
            </p:cNvSpPr>
            <p:nvPr/>
          </p:nvSpPr>
          <p:spPr bwMode="auto">
            <a:xfrm>
              <a:off x="2992" y="2043"/>
              <a:ext cx="211" cy="124"/>
            </a:xfrm>
            <a:custGeom>
              <a:avLst/>
              <a:gdLst>
                <a:gd name="T0" fmla="*/ 0 w 496"/>
                <a:gd name="T1" fmla="*/ 24 h 352"/>
                <a:gd name="T2" fmla="*/ 24 w 496"/>
                <a:gd name="T3" fmla="*/ 0 h 352"/>
                <a:gd name="T4" fmla="*/ 472 w 496"/>
                <a:gd name="T5" fmla="*/ 0 h 352"/>
                <a:gd name="T6" fmla="*/ 496 w 496"/>
                <a:gd name="T7" fmla="*/ 24 h 352"/>
                <a:gd name="T8" fmla="*/ 496 w 496"/>
                <a:gd name="T9" fmla="*/ 328 h 352"/>
                <a:gd name="T10" fmla="*/ 472 w 496"/>
                <a:gd name="T11" fmla="*/ 352 h 352"/>
                <a:gd name="T12" fmla="*/ 24 w 496"/>
                <a:gd name="T13" fmla="*/ 352 h 352"/>
                <a:gd name="T14" fmla="*/ 0 w 496"/>
                <a:gd name="T15" fmla="*/ 328 h 352"/>
                <a:gd name="T16" fmla="*/ 0 w 496"/>
                <a:gd name="T17" fmla="*/ 24 h 352"/>
                <a:gd name="T18" fmla="*/ 48 w 496"/>
                <a:gd name="T19" fmla="*/ 328 h 352"/>
                <a:gd name="T20" fmla="*/ 24 w 496"/>
                <a:gd name="T21" fmla="*/ 304 h 352"/>
                <a:gd name="T22" fmla="*/ 472 w 496"/>
                <a:gd name="T23" fmla="*/ 304 h 352"/>
                <a:gd name="T24" fmla="*/ 448 w 496"/>
                <a:gd name="T25" fmla="*/ 328 h 352"/>
                <a:gd name="T26" fmla="*/ 448 w 496"/>
                <a:gd name="T27" fmla="*/ 24 h 352"/>
                <a:gd name="T28" fmla="*/ 472 w 496"/>
                <a:gd name="T29" fmla="*/ 48 h 352"/>
                <a:gd name="T30" fmla="*/ 24 w 496"/>
                <a:gd name="T31" fmla="*/ 48 h 352"/>
                <a:gd name="T32" fmla="*/ 48 w 496"/>
                <a:gd name="T33" fmla="*/ 24 h 352"/>
                <a:gd name="T34" fmla="*/ 48 w 496"/>
                <a:gd name="T35" fmla="*/ 328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6" h="352">
                  <a:moveTo>
                    <a:pt x="0" y="24"/>
                  </a:moveTo>
                  <a:cubicBezTo>
                    <a:pt x="0" y="11"/>
                    <a:pt x="11" y="0"/>
                    <a:pt x="24" y="0"/>
                  </a:cubicBezTo>
                  <a:lnTo>
                    <a:pt x="472" y="0"/>
                  </a:lnTo>
                  <a:cubicBezTo>
                    <a:pt x="486" y="0"/>
                    <a:pt x="496" y="11"/>
                    <a:pt x="496" y="24"/>
                  </a:cubicBezTo>
                  <a:lnTo>
                    <a:pt x="496" y="328"/>
                  </a:lnTo>
                  <a:cubicBezTo>
                    <a:pt x="496" y="342"/>
                    <a:pt x="486" y="352"/>
                    <a:pt x="472" y="352"/>
                  </a:cubicBezTo>
                  <a:lnTo>
                    <a:pt x="24" y="352"/>
                  </a:lnTo>
                  <a:cubicBezTo>
                    <a:pt x="11" y="352"/>
                    <a:pt x="0" y="342"/>
                    <a:pt x="0" y="328"/>
                  </a:cubicBezTo>
                  <a:lnTo>
                    <a:pt x="0" y="24"/>
                  </a:lnTo>
                  <a:close/>
                  <a:moveTo>
                    <a:pt x="48" y="328"/>
                  </a:moveTo>
                  <a:lnTo>
                    <a:pt x="24" y="304"/>
                  </a:lnTo>
                  <a:lnTo>
                    <a:pt x="472" y="304"/>
                  </a:lnTo>
                  <a:lnTo>
                    <a:pt x="448" y="328"/>
                  </a:lnTo>
                  <a:lnTo>
                    <a:pt x="448" y="24"/>
                  </a:lnTo>
                  <a:lnTo>
                    <a:pt x="472" y="48"/>
                  </a:lnTo>
                  <a:lnTo>
                    <a:pt x="24" y="48"/>
                  </a:lnTo>
                  <a:lnTo>
                    <a:pt x="48" y="24"/>
                  </a:lnTo>
                  <a:lnTo>
                    <a:pt x="48" y="328"/>
                  </a:lnTo>
                  <a:close/>
                </a:path>
              </a:pathLst>
            </a:custGeom>
            <a:solidFill>
              <a:srgbClr val="385D8A"/>
            </a:solidFill>
            <a:ln w="0" cap="flat">
              <a:solidFill>
                <a:srgbClr val="385D8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pic>
          <p:nvPicPr>
            <p:cNvPr id="6225" name="Picture 8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18" y="1748"/>
              <a:ext cx="45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26" name="Picture 8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18" y="1748"/>
              <a:ext cx="45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6" name="Freeform 83"/>
            <p:cNvSpPr>
              <a:spLocks/>
            </p:cNvSpPr>
            <p:nvPr/>
          </p:nvSpPr>
          <p:spPr bwMode="auto">
            <a:xfrm>
              <a:off x="2439" y="1885"/>
              <a:ext cx="415" cy="9"/>
            </a:xfrm>
            <a:custGeom>
              <a:avLst/>
              <a:gdLst>
                <a:gd name="T0" fmla="*/ 414 w 415"/>
                <a:gd name="T1" fmla="*/ 0 h 9"/>
                <a:gd name="T2" fmla="*/ 0 w 415"/>
                <a:gd name="T3" fmla="*/ 3 h 9"/>
                <a:gd name="T4" fmla="*/ 0 w 415"/>
                <a:gd name="T5" fmla="*/ 9 h 9"/>
                <a:gd name="T6" fmla="*/ 415 w 415"/>
                <a:gd name="T7" fmla="*/ 6 h 9"/>
                <a:gd name="T8" fmla="*/ 414 w 415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9">
                  <a:moveTo>
                    <a:pt x="414" y="0"/>
                  </a:moveTo>
                  <a:lnTo>
                    <a:pt x="0" y="3"/>
                  </a:lnTo>
                  <a:lnTo>
                    <a:pt x="0" y="9"/>
                  </a:lnTo>
                  <a:lnTo>
                    <a:pt x="415" y="6"/>
                  </a:lnTo>
                  <a:lnTo>
                    <a:pt x="414" y="0"/>
                  </a:lnTo>
                  <a:close/>
                </a:path>
              </a:pathLst>
            </a:cu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7" name="Freeform 84"/>
            <p:cNvSpPr>
              <a:spLocks/>
            </p:cNvSpPr>
            <p:nvPr/>
          </p:nvSpPr>
          <p:spPr bwMode="auto">
            <a:xfrm>
              <a:off x="3954" y="1840"/>
              <a:ext cx="159" cy="270"/>
            </a:xfrm>
            <a:custGeom>
              <a:avLst/>
              <a:gdLst>
                <a:gd name="T0" fmla="*/ 1 w 376"/>
                <a:gd name="T1" fmla="*/ 0 h 768"/>
                <a:gd name="T2" fmla="*/ 39 w 376"/>
                <a:gd name="T3" fmla="*/ 3 h 768"/>
                <a:gd name="T4" fmla="*/ 41 w 376"/>
                <a:gd name="T5" fmla="*/ 4 h 768"/>
                <a:gd name="T6" fmla="*/ 77 w 376"/>
                <a:gd name="T7" fmla="*/ 15 h 768"/>
                <a:gd name="T8" fmla="*/ 114 w 376"/>
                <a:gd name="T9" fmla="*/ 31 h 768"/>
                <a:gd name="T10" fmla="*/ 115 w 376"/>
                <a:gd name="T11" fmla="*/ 32 h 768"/>
                <a:gd name="T12" fmla="*/ 149 w 376"/>
                <a:gd name="T13" fmla="*/ 55 h 768"/>
                <a:gd name="T14" fmla="*/ 150 w 376"/>
                <a:gd name="T15" fmla="*/ 56 h 768"/>
                <a:gd name="T16" fmla="*/ 212 w 376"/>
                <a:gd name="T17" fmla="*/ 118 h 768"/>
                <a:gd name="T18" fmla="*/ 213 w 376"/>
                <a:gd name="T19" fmla="*/ 119 h 768"/>
                <a:gd name="T20" fmla="*/ 268 w 376"/>
                <a:gd name="T21" fmla="*/ 201 h 768"/>
                <a:gd name="T22" fmla="*/ 269 w 376"/>
                <a:gd name="T23" fmla="*/ 202 h 768"/>
                <a:gd name="T24" fmla="*/ 313 w 376"/>
                <a:gd name="T25" fmla="*/ 301 h 768"/>
                <a:gd name="T26" fmla="*/ 347 w 376"/>
                <a:gd name="T27" fmla="*/ 416 h 768"/>
                <a:gd name="T28" fmla="*/ 369 w 376"/>
                <a:gd name="T29" fmla="*/ 544 h 768"/>
                <a:gd name="T30" fmla="*/ 376 w 376"/>
                <a:gd name="T31" fmla="*/ 680 h 768"/>
                <a:gd name="T32" fmla="*/ 373 w 376"/>
                <a:gd name="T33" fmla="*/ 768 h 768"/>
                <a:gd name="T34" fmla="*/ 357 w 376"/>
                <a:gd name="T35" fmla="*/ 767 h 768"/>
                <a:gd name="T36" fmla="*/ 360 w 376"/>
                <a:gd name="T37" fmla="*/ 681 h 768"/>
                <a:gd name="T38" fmla="*/ 354 w 376"/>
                <a:gd name="T39" fmla="*/ 547 h 768"/>
                <a:gd name="T40" fmla="*/ 332 w 376"/>
                <a:gd name="T41" fmla="*/ 421 h 768"/>
                <a:gd name="T42" fmla="*/ 298 w 376"/>
                <a:gd name="T43" fmla="*/ 308 h 768"/>
                <a:gd name="T44" fmla="*/ 254 w 376"/>
                <a:gd name="T45" fmla="*/ 209 h 768"/>
                <a:gd name="T46" fmla="*/ 255 w 376"/>
                <a:gd name="T47" fmla="*/ 210 h 768"/>
                <a:gd name="T48" fmla="*/ 200 w 376"/>
                <a:gd name="T49" fmla="*/ 128 h 768"/>
                <a:gd name="T50" fmla="*/ 201 w 376"/>
                <a:gd name="T51" fmla="*/ 129 h 768"/>
                <a:gd name="T52" fmla="*/ 139 w 376"/>
                <a:gd name="T53" fmla="*/ 67 h 768"/>
                <a:gd name="T54" fmla="*/ 140 w 376"/>
                <a:gd name="T55" fmla="*/ 68 h 768"/>
                <a:gd name="T56" fmla="*/ 106 w 376"/>
                <a:gd name="T57" fmla="*/ 45 h 768"/>
                <a:gd name="T58" fmla="*/ 107 w 376"/>
                <a:gd name="T59" fmla="*/ 46 h 768"/>
                <a:gd name="T60" fmla="*/ 72 w 376"/>
                <a:gd name="T61" fmla="*/ 30 h 768"/>
                <a:gd name="T62" fmla="*/ 36 w 376"/>
                <a:gd name="T63" fmla="*/ 19 h 768"/>
                <a:gd name="T64" fmla="*/ 38 w 376"/>
                <a:gd name="T65" fmla="*/ 19 h 768"/>
                <a:gd name="T66" fmla="*/ 0 w 376"/>
                <a:gd name="T67" fmla="*/ 16 h 768"/>
                <a:gd name="T68" fmla="*/ 1 w 376"/>
                <a:gd name="T69" fmla="*/ 0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76" h="768">
                  <a:moveTo>
                    <a:pt x="1" y="0"/>
                  </a:moveTo>
                  <a:lnTo>
                    <a:pt x="39" y="3"/>
                  </a:lnTo>
                  <a:cubicBezTo>
                    <a:pt x="40" y="4"/>
                    <a:pt x="40" y="4"/>
                    <a:pt x="41" y="4"/>
                  </a:cubicBezTo>
                  <a:lnTo>
                    <a:pt x="77" y="15"/>
                  </a:lnTo>
                  <a:lnTo>
                    <a:pt x="114" y="31"/>
                  </a:lnTo>
                  <a:cubicBezTo>
                    <a:pt x="114" y="31"/>
                    <a:pt x="115" y="32"/>
                    <a:pt x="115" y="32"/>
                  </a:cubicBezTo>
                  <a:lnTo>
                    <a:pt x="149" y="55"/>
                  </a:lnTo>
                  <a:cubicBezTo>
                    <a:pt x="149" y="55"/>
                    <a:pt x="150" y="55"/>
                    <a:pt x="150" y="56"/>
                  </a:cubicBezTo>
                  <a:lnTo>
                    <a:pt x="212" y="118"/>
                  </a:lnTo>
                  <a:cubicBezTo>
                    <a:pt x="212" y="118"/>
                    <a:pt x="213" y="119"/>
                    <a:pt x="213" y="119"/>
                  </a:cubicBezTo>
                  <a:lnTo>
                    <a:pt x="268" y="201"/>
                  </a:lnTo>
                  <a:cubicBezTo>
                    <a:pt x="268" y="201"/>
                    <a:pt x="269" y="202"/>
                    <a:pt x="269" y="202"/>
                  </a:cubicBezTo>
                  <a:lnTo>
                    <a:pt x="313" y="301"/>
                  </a:lnTo>
                  <a:lnTo>
                    <a:pt x="347" y="416"/>
                  </a:lnTo>
                  <a:lnTo>
                    <a:pt x="369" y="544"/>
                  </a:lnTo>
                  <a:lnTo>
                    <a:pt x="376" y="680"/>
                  </a:lnTo>
                  <a:lnTo>
                    <a:pt x="373" y="768"/>
                  </a:lnTo>
                  <a:lnTo>
                    <a:pt x="357" y="767"/>
                  </a:lnTo>
                  <a:lnTo>
                    <a:pt x="360" y="681"/>
                  </a:lnTo>
                  <a:lnTo>
                    <a:pt x="354" y="547"/>
                  </a:lnTo>
                  <a:lnTo>
                    <a:pt x="332" y="421"/>
                  </a:lnTo>
                  <a:lnTo>
                    <a:pt x="298" y="308"/>
                  </a:lnTo>
                  <a:lnTo>
                    <a:pt x="254" y="209"/>
                  </a:lnTo>
                  <a:lnTo>
                    <a:pt x="255" y="210"/>
                  </a:lnTo>
                  <a:lnTo>
                    <a:pt x="200" y="128"/>
                  </a:lnTo>
                  <a:lnTo>
                    <a:pt x="201" y="129"/>
                  </a:lnTo>
                  <a:lnTo>
                    <a:pt x="139" y="67"/>
                  </a:lnTo>
                  <a:lnTo>
                    <a:pt x="140" y="68"/>
                  </a:lnTo>
                  <a:lnTo>
                    <a:pt x="106" y="45"/>
                  </a:lnTo>
                  <a:lnTo>
                    <a:pt x="107" y="46"/>
                  </a:lnTo>
                  <a:lnTo>
                    <a:pt x="72" y="30"/>
                  </a:lnTo>
                  <a:lnTo>
                    <a:pt x="36" y="19"/>
                  </a:lnTo>
                  <a:lnTo>
                    <a:pt x="38" y="19"/>
                  </a:lnTo>
                  <a:lnTo>
                    <a:pt x="0" y="1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8" name="Rectangle 85"/>
            <p:cNvSpPr>
              <a:spLocks noChangeArrowheads="1"/>
            </p:cNvSpPr>
            <p:nvPr/>
          </p:nvSpPr>
          <p:spPr bwMode="auto">
            <a:xfrm>
              <a:off x="3950" y="1843"/>
              <a:ext cx="7" cy="276"/>
            </a:xfrm>
            <a:prstGeom prst="rect">
              <a:avLst/>
            </a:pr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5598967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/>
            </a:r>
            <a:br>
              <a:rPr lang="fr-FR" dirty="0" smtClean="0"/>
            </a:br>
            <a:r>
              <a:rPr lang="fr-FR" b="1" dirty="0" smtClean="0"/>
              <a:t>Merci</a:t>
            </a:r>
            <a:r>
              <a:rPr lang="fr-FR" dirty="0" smtClean="0"/>
              <a:t> </a:t>
            </a:r>
            <a:r>
              <a:rPr lang="fr-FR" dirty="0"/>
              <a:t/>
            </a:r>
            <a:br>
              <a:rPr lang="fr-FR" dirty="0"/>
            </a:b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39552" y="1600200"/>
            <a:ext cx="8496944" cy="4524375"/>
          </a:xfrm>
        </p:spPr>
        <p:txBody>
          <a:bodyPr/>
          <a:lstStyle/>
          <a:p>
            <a:pPr algn="ctr"/>
            <a:endParaRPr lang="fr-FR" sz="5400" dirty="0" smtClean="0"/>
          </a:p>
          <a:p>
            <a:pPr algn="ctr"/>
            <a:endParaRPr lang="fr-FR" sz="5400" dirty="0" smtClean="0"/>
          </a:p>
          <a:p>
            <a:pPr algn="ctr"/>
            <a:r>
              <a:rPr lang="fr-FR" sz="5400" b="1" dirty="0" smtClean="0"/>
              <a:t>Questions?</a:t>
            </a:r>
            <a:endParaRPr lang="fr-FR" sz="5400" b="1" dirty="0"/>
          </a:p>
        </p:txBody>
      </p:sp>
    </p:spTree>
    <p:extLst>
      <p:ext uri="{BB962C8B-B14F-4D97-AF65-F5344CB8AC3E}">
        <p14:creationId xmlns:p14="http://schemas.microsoft.com/office/powerpoint/2010/main" val="2087303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1"/>
          <p:cNvSpPr txBox="1">
            <a:spLocks noChangeArrowheads="1"/>
          </p:cNvSpPr>
          <p:nvPr/>
        </p:nvSpPr>
        <p:spPr bwMode="auto">
          <a:xfrm>
            <a:off x="1143000" y="261938"/>
            <a:ext cx="7472363" cy="8239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>
              <a:buClrTx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fr-FR" sz="2400" dirty="0"/>
              <a:t>OBJECTIFS</a:t>
            </a:r>
          </a:p>
          <a:p>
            <a:pPr lvl="0" algn="ctr" defTabSz="914400">
              <a:spcBef>
                <a:spcPts val="250"/>
              </a:spcBef>
              <a:buClr>
                <a:srgbClr val="F07F09"/>
              </a:buClr>
              <a:buSzPct val="80000"/>
            </a:pPr>
            <a:r>
              <a:rPr lang="fr-FR" sz="3200" b="1" dirty="0" smtClean="0">
                <a:solidFill>
                  <a:prstClr val="black"/>
                </a:solidFill>
                <a:latin typeface="Verdana"/>
                <a:ea typeface="+mn-ea"/>
              </a:rPr>
              <a:t>1. OBJECTIF</a:t>
            </a:r>
            <a:endParaRPr lang="fr-FR" sz="3200" b="1" dirty="0">
              <a:solidFill>
                <a:prstClr val="black"/>
              </a:solidFill>
              <a:latin typeface="Verdana"/>
              <a:ea typeface="+mn-ea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sz="2400" b="1" dirty="0">
              <a:solidFill>
                <a:srgbClr val="000000"/>
              </a:solidFill>
              <a:latin typeface="Calibri" pitchFamily="32" charset="0"/>
            </a:endParaRPr>
          </a:p>
        </p:txBody>
      </p:sp>
      <p:pic>
        <p:nvPicPr>
          <p:cNvPr id="717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5" y="428625"/>
            <a:ext cx="430213" cy="4397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1043608" y="2097586"/>
            <a:ext cx="7472363" cy="171050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marL="342900" indent="-338138">
              <a:spcBef>
                <a:spcPts val="60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en-US" sz="4000" b="1" dirty="0" err="1" smtClean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Améliorer</a:t>
            </a:r>
            <a:r>
              <a:rPr lang="en-US" sz="4000" b="1" dirty="0" smtClean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les conditions de vie des </a:t>
            </a:r>
            <a:r>
              <a:rPr lang="en-US" sz="4000" b="1" dirty="0" err="1" smtClean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personnes</a:t>
            </a:r>
            <a:r>
              <a:rPr lang="en-US" sz="4000" b="1" dirty="0" smtClean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les plus </a:t>
            </a:r>
            <a:r>
              <a:rPr lang="en-US" sz="4000" b="1" dirty="0" err="1" smtClean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vulnérables</a:t>
            </a:r>
            <a:r>
              <a:rPr lang="en-US" sz="4000" b="1" dirty="0" smtClean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du fait de la </a:t>
            </a:r>
            <a:r>
              <a:rPr lang="en-US" sz="4000" b="1" dirty="0" err="1" smtClean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crise</a:t>
            </a:r>
            <a:r>
              <a:rPr lang="en-US" sz="4000" b="1" dirty="0" smtClean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4000" b="1" dirty="0" err="1" smtClean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postélectorale</a:t>
            </a:r>
            <a:r>
              <a:rPr lang="en-US" sz="4000" b="1" dirty="0" smtClean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à </a:t>
            </a:r>
            <a:r>
              <a:rPr lang="en-US" sz="4000" b="1" dirty="0" err="1" smtClean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l’ouest</a:t>
            </a:r>
            <a:r>
              <a:rPr lang="en-US" sz="4000" b="1" dirty="0" smtClean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de la RCI</a:t>
            </a:r>
          </a:p>
          <a:p>
            <a:pPr marL="342900" indent="-338138">
              <a:spcBef>
                <a:spcPts val="60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endParaRPr lang="en-US" sz="2800" b="1" dirty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38138">
              <a:spcBef>
                <a:spcPts val="60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endParaRPr lang="en-US" sz="2800" b="1" dirty="0" smtClea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38138">
              <a:spcBef>
                <a:spcPts val="60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endParaRPr lang="en-US" sz="2800" dirty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38138">
              <a:spcBef>
                <a:spcPts val="60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en-US" sz="2800" dirty="0" smtClean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endParaRPr lang="en-US" sz="2800" dirty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6" name="Image 1" descr="L'OIM demande un fonds urgent de 11 millions de dollars pour aider les migrants venus de Liby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241" y="133335"/>
            <a:ext cx="900223" cy="91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1"/>
          <p:cNvSpPr txBox="1">
            <a:spLocks noChangeArrowheads="1"/>
          </p:cNvSpPr>
          <p:nvPr/>
        </p:nvSpPr>
        <p:spPr bwMode="auto">
          <a:xfrm>
            <a:off x="1439863" y="388938"/>
            <a:ext cx="7472362" cy="511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342900" indent="-338138" algn="ctr">
              <a:spcBef>
                <a:spcPts val="60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en-US" sz="2400" b="1" dirty="0" smtClean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2. </a:t>
            </a:r>
            <a:r>
              <a:rPr lang="en-US" sz="2400" b="1" dirty="0" err="1" smtClean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Résultats</a:t>
            </a:r>
            <a:r>
              <a:rPr lang="en-US" sz="2400" b="1" dirty="0" smtClean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attendus</a:t>
            </a:r>
            <a:r>
              <a:rPr lang="en-US" sz="2400" b="1" dirty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</p:txBody>
      </p:sp>
      <p:pic>
        <p:nvPicPr>
          <p:cNvPr id="819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5" y="428625"/>
            <a:ext cx="430213" cy="4397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539750" y="764704"/>
            <a:ext cx="8429625" cy="49545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eaLnBrk="1" hangingPunct="1"/>
            <a:r>
              <a:rPr lang="fr-FR" dirty="0"/>
              <a:t>2 – </a:t>
            </a:r>
            <a:endParaRPr lang="fr-FR" sz="2800" dirty="0">
              <a:solidFill>
                <a:schemeClr val="tx1"/>
              </a:solidFill>
            </a:endParaRPr>
          </a:p>
        </p:txBody>
      </p:sp>
      <p:pic>
        <p:nvPicPr>
          <p:cNvPr id="5" name="Image 1" descr="L'OIM demande un fonds urgent de 11 millions de dollars pour aider les migrants venus de Liby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241" y="133335"/>
            <a:ext cx="900223" cy="91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899592" y="2097867"/>
            <a:ext cx="734481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38138">
              <a:spcBef>
                <a:spcPts val="600"/>
              </a:spcBef>
              <a:buClrTx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fr-FR" sz="28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Mise </a:t>
            </a:r>
            <a:r>
              <a:rPr lang="fr-FR" sz="2800" b="1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à disposition de 300 abris temporaires et semi-durables par la construction ou la réhabilitation aux familles des personnes déplacées, </a:t>
            </a:r>
            <a:r>
              <a:rPr lang="fr-FR" sz="28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des rapatriées </a:t>
            </a:r>
            <a:r>
              <a:rPr lang="fr-FR" sz="2800" b="1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et des communautés locales </a:t>
            </a:r>
            <a:r>
              <a:rPr lang="fr-FR" sz="28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dans </a:t>
            </a:r>
            <a:r>
              <a:rPr lang="fr-FR" sz="2800" b="1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les zones d’origines.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1"/>
          <p:cNvSpPr txBox="1">
            <a:spLocks noChangeArrowheads="1"/>
          </p:cNvSpPr>
          <p:nvPr/>
        </p:nvSpPr>
        <p:spPr bwMode="auto">
          <a:xfrm>
            <a:off x="1143000" y="417513"/>
            <a:ext cx="7472363" cy="511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sz="2400" b="1" dirty="0">
              <a:solidFill>
                <a:srgbClr val="000000"/>
              </a:solidFill>
              <a:latin typeface="Calibri" pitchFamily="32" charset="0"/>
            </a:endParaRPr>
          </a:p>
        </p:txBody>
      </p:sp>
      <p:pic>
        <p:nvPicPr>
          <p:cNvPr id="1126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5" y="428625"/>
            <a:ext cx="430213" cy="4397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5" name="Text Box 1"/>
          <p:cNvSpPr txBox="1">
            <a:spLocks noChangeArrowheads="1"/>
          </p:cNvSpPr>
          <p:nvPr/>
        </p:nvSpPr>
        <p:spPr bwMode="auto">
          <a:xfrm>
            <a:off x="1295400" y="569913"/>
            <a:ext cx="7472363" cy="511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400" b="1" dirty="0" smtClean="0">
                <a:solidFill>
                  <a:srgbClr val="000000"/>
                </a:solidFill>
                <a:latin typeface="Calibri" pitchFamily="32" charset="0"/>
              </a:rPr>
              <a:t>3. Axes </a:t>
            </a:r>
            <a:r>
              <a:rPr lang="en-US" sz="2400" b="1" dirty="0" err="1" smtClean="0">
                <a:solidFill>
                  <a:srgbClr val="000000"/>
                </a:solidFill>
                <a:latin typeface="Calibri" pitchFamily="32" charset="0"/>
              </a:rPr>
              <a:t>d’intervention</a:t>
            </a:r>
            <a:endParaRPr lang="en-US" sz="2400" b="1" dirty="0">
              <a:solidFill>
                <a:srgbClr val="000000"/>
              </a:solidFill>
              <a:latin typeface="Calibri" pitchFamily="32" charset="0"/>
            </a:endParaRPr>
          </a:p>
        </p:txBody>
      </p:sp>
      <p:pic>
        <p:nvPicPr>
          <p:cNvPr id="8" name="Image 1" descr="L'OIM demande un fonds urgent de 11 millions de dollars pour aider les migrants venus de Liby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241" y="133335"/>
            <a:ext cx="900223" cy="91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66"/>
          <a:stretch/>
        </p:blipFill>
        <p:spPr bwMode="auto">
          <a:xfrm>
            <a:off x="714374" y="1081089"/>
            <a:ext cx="8034089" cy="5084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1"/>
          <p:cNvSpPr txBox="1">
            <a:spLocks noChangeArrowheads="1"/>
          </p:cNvSpPr>
          <p:nvPr/>
        </p:nvSpPr>
        <p:spPr bwMode="auto">
          <a:xfrm>
            <a:off x="1144588" y="173037"/>
            <a:ext cx="7472363" cy="511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400" b="1" dirty="0" err="1" smtClean="0">
                <a:solidFill>
                  <a:srgbClr val="000000"/>
                </a:solidFill>
                <a:latin typeface="Calibri" pitchFamily="32" charset="0"/>
              </a:rPr>
              <a:t>Quelques</a:t>
            </a:r>
            <a:r>
              <a:rPr lang="en-US" sz="2400" b="1" dirty="0" smtClean="0">
                <a:solidFill>
                  <a:srgbClr val="000000"/>
                </a:solidFill>
                <a:latin typeface="Calibri" pitchFamily="32" charset="0"/>
              </a:rPr>
              <a:t> villages déjà </a:t>
            </a:r>
            <a:r>
              <a:rPr lang="en-US" sz="2400" b="1" dirty="0" err="1" smtClean="0">
                <a:solidFill>
                  <a:srgbClr val="000000"/>
                </a:solidFill>
                <a:latin typeface="Calibri" pitchFamily="32" charset="0"/>
              </a:rPr>
              <a:t>sélectionnés</a:t>
            </a:r>
            <a:endParaRPr lang="en-US" sz="2400" b="1" dirty="0" smtClean="0">
              <a:solidFill>
                <a:srgbClr val="000000"/>
              </a:solidFill>
              <a:latin typeface="Calibri" pitchFamily="32" charset="0"/>
            </a:endParaRPr>
          </a:p>
        </p:txBody>
      </p:sp>
      <p:pic>
        <p:nvPicPr>
          <p:cNvPr id="1229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5" y="428625"/>
            <a:ext cx="430213" cy="4397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2305" name="Rectangle 8"/>
          <p:cNvSpPr>
            <a:spLocks noChangeArrowheads="1"/>
          </p:cNvSpPr>
          <p:nvPr/>
        </p:nvSpPr>
        <p:spPr bwMode="auto">
          <a:xfrm>
            <a:off x="499853" y="999874"/>
            <a:ext cx="1927582" cy="31925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b="1" dirty="0">
              <a:solidFill>
                <a:srgbClr val="000000"/>
              </a:solidFill>
              <a:latin typeface="Calibri" pitchFamily="32" charset="0"/>
            </a:endParaRPr>
          </a:p>
        </p:txBody>
      </p:sp>
      <p:pic>
        <p:nvPicPr>
          <p:cNvPr id="22" name="Image 1" descr="L'OIM demande un fonds urgent de 11 millions de dollars pour aider les migrants venus de Liby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241" y="133335"/>
            <a:ext cx="900223" cy="91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 Box 1"/>
          <p:cNvSpPr txBox="1">
            <a:spLocks noChangeArrowheads="1"/>
          </p:cNvSpPr>
          <p:nvPr/>
        </p:nvSpPr>
        <p:spPr bwMode="auto">
          <a:xfrm>
            <a:off x="1463644" y="1772816"/>
            <a:ext cx="7472363" cy="374441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457200" indent="-457200">
              <a:buClrTx/>
              <a:buFont typeface="Symbol" pitchFamily="18" charset="2"/>
              <a:buChar char="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800" b="1" dirty="0" smtClean="0">
                <a:solidFill>
                  <a:srgbClr val="000000"/>
                </a:solidFill>
                <a:latin typeface="Calibri" pitchFamily="32" charset="0"/>
              </a:rPr>
              <a:t>Axe </a:t>
            </a:r>
            <a:r>
              <a:rPr lang="en-US" sz="2800" b="1" dirty="0" err="1" smtClean="0">
                <a:solidFill>
                  <a:srgbClr val="000000"/>
                </a:solidFill>
                <a:latin typeface="Calibri" pitchFamily="32" charset="0"/>
              </a:rPr>
              <a:t>Duékoué</a:t>
            </a:r>
            <a:r>
              <a:rPr lang="en-US" sz="2800" b="1" dirty="0" smtClean="0">
                <a:solidFill>
                  <a:srgbClr val="000000"/>
                </a:solidFill>
                <a:latin typeface="Calibri" pitchFamily="32" charset="0"/>
              </a:rPr>
              <a:t> – </a:t>
            </a:r>
            <a:r>
              <a:rPr lang="en-US" sz="2800" b="1" dirty="0" err="1" smtClean="0">
                <a:solidFill>
                  <a:srgbClr val="000000"/>
                </a:solidFill>
                <a:latin typeface="Calibri" pitchFamily="32" charset="0"/>
              </a:rPr>
              <a:t>Kouibly</a:t>
            </a:r>
            <a:r>
              <a:rPr lang="en-US" sz="2800" b="1" dirty="0" smtClean="0">
                <a:solidFill>
                  <a:srgbClr val="000000"/>
                </a:solidFill>
                <a:latin typeface="Calibri" pitchFamily="32" charset="0"/>
              </a:rPr>
              <a:t>:</a:t>
            </a:r>
          </a:p>
          <a:p>
            <a:pPr marL="342900" indent="-342900" algn="just">
              <a:buClrTx/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800" b="1" dirty="0" smtClean="0">
                <a:solidFill>
                  <a:srgbClr val="000000"/>
                </a:solidFill>
                <a:latin typeface="Calibri" pitchFamily="32" charset="0"/>
              </a:rPr>
              <a:t>Toa  </a:t>
            </a:r>
            <a:r>
              <a:rPr lang="en-US" sz="2800" b="1" dirty="0" err="1" smtClean="0">
                <a:solidFill>
                  <a:srgbClr val="000000"/>
                </a:solidFill>
                <a:latin typeface="Calibri" pitchFamily="32" charset="0"/>
              </a:rPr>
              <a:t>Zeo</a:t>
            </a:r>
            <a:endParaRPr lang="en-US" sz="2800" b="1" dirty="0" smtClean="0">
              <a:solidFill>
                <a:srgbClr val="000000"/>
              </a:solidFill>
              <a:latin typeface="Calibri" pitchFamily="32" charset="0"/>
            </a:endParaRPr>
          </a:p>
          <a:p>
            <a:pPr marL="342900" indent="-342900" algn="just">
              <a:buClrTx/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800" b="1" dirty="0" err="1" smtClean="0">
                <a:solidFill>
                  <a:srgbClr val="000000"/>
                </a:solidFill>
                <a:latin typeface="Calibri" pitchFamily="32" charset="0"/>
              </a:rPr>
              <a:t>Blody</a:t>
            </a:r>
            <a:endParaRPr lang="en-US" sz="2800" b="1" dirty="0" smtClean="0">
              <a:solidFill>
                <a:srgbClr val="000000"/>
              </a:solidFill>
              <a:latin typeface="Calibri" pitchFamily="32" charset="0"/>
            </a:endParaRPr>
          </a:p>
          <a:p>
            <a:pPr marL="342900" indent="-342900" algn="just">
              <a:buClrTx/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800" b="1" dirty="0" err="1" smtClean="0">
                <a:solidFill>
                  <a:srgbClr val="000000"/>
                </a:solidFill>
                <a:latin typeface="Calibri" pitchFamily="32" charset="0"/>
              </a:rPr>
              <a:t>Bagohouo</a:t>
            </a:r>
            <a:r>
              <a:rPr lang="en-US" sz="2800" b="1" dirty="0" smtClean="0">
                <a:solidFill>
                  <a:srgbClr val="000000"/>
                </a:solidFill>
                <a:latin typeface="Calibri" pitchFamily="32" charset="0"/>
              </a:rPr>
              <a:t> (</a:t>
            </a:r>
            <a:r>
              <a:rPr lang="en-US" sz="2800" b="1" dirty="0" err="1" smtClean="0">
                <a:solidFill>
                  <a:srgbClr val="000000"/>
                </a:solidFill>
                <a:latin typeface="Calibri" pitchFamily="32" charset="0"/>
              </a:rPr>
              <a:t>évaluation</a:t>
            </a:r>
            <a:r>
              <a:rPr lang="en-US" sz="2800" b="1" dirty="0" smtClean="0">
                <a:solidFill>
                  <a:srgbClr val="000000"/>
                </a:solidFill>
                <a:latin typeface="Calibri" pitchFamily="32" charset="0"/>
              </a:rPr>
              <a:t> en </a:t>
            </a:r>
            <a:r>
              <a:rPr lang="en-US" sz="2800" b="1" dirty="0" err="1" smtClean="0">
                <a:solidFill>
                  <a:srgbClr val="000000"/>
                </a:solidFill>
                <a:latin typeface="Calibri" pitchFamily="32" charset="0"/>
              </a:rPr>
              <a:t>cours</a:t>
            </a:r>
            <a:r>
              <a:rPr lang="en-US" sz="2800" b="1" dirty="0" smtClean="0">
                <a:solidFill>
                  <a:srgbClr val="000000"/>
                </a:solidFill>
                <a:latin typeface="Calibri" pitchFamily="32" charset="0"/>
              </a:rPr>
              <a:t>)</a:t>
            </a:r>
          </a:p>
          <a:p>
            <a:pPr marL="342900" indent="-342900" algn="just">
              <a:buClrTx/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sz="2800" b="1" dirty="0">
              <a:solidFill>
                <a:srgbClr val="000000"/>
              </a:solidFill>
              <a:latin typeface="Calibri" pitchFamily="32" charset="0"/>
            </a:endParaRPr>
          </a:p>
          <a:p>
            <a:pPr marL="457200" indent="-457200" algn="just">
              <a:buClrTx/>
              <a:buFont typeface="Symbol" pitchFamily="18" charset="2"/>
              <a:buChar char="Þ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800" b="1" dirty="0" smtClean="0">
                <a:solidFill>
                  <a:srgbClr val="000000"/>
                </a:solidFill>
                <a:latin typeface="Calibri" pitchFamily="32" charset="0"/>
              </a:rPr>
              <a:t>Axe </a:t>
            </a:r>
            <a:r>
              <a:rPr lang="en-US" sz="2800" b="1" dirty="0" err="1" smtClean="0">
                <a:solidFill>
                  <a:srgbClr val="000000"/>
                </a:solidFill>
                <a:latin typeface="Calibri" pitchFamily="32" charset="0"/>
              </a:rPr>
              <a:t>Duékoué</a:t>
            </a:r>
            <a:r>
              <a:rPr lang="en-US" sz="2800" b="1" dirty="0" smtClean="0">
                <a:solidFill>
                  <a:srgbClr val="000000"/>
                </a:solidFill>
                <a:latin typeface="Calibri" pitchFamily="32" charset="0"/>
              </a:rPr>
              <a:t> – </a:t>
            </a:r>
            <a:r>
              <a:rPr lang="en-US" sz="2800" b="1" dirty="0" err="1" smtClean="0">
                <a:solidFill>
                  <a:srgbClr val="000000"/>
                </a:solidFill>
                <a:latin typeface="Calibri" pitchFamily="32" charset="0"/>
              </a:rPr>
              <a:t>Guessabo</a:t>
            </a:r>
            <a:endParaRPr lang="en-US" sz="2800" b="1" dirty="0" smtClean="0">
              <a:solidFill>
                <a:srgbClr val="000000"/>
              </a:solidFill>
              <a:latin typeface="Calibri" pitchFamily="32" charset="0"/>
            </a:endParaRPr>
          </a:p>
          <a:p>
            <a:pPr marL="457200" indent="-457200" algn="just">
              <a:buClrTx/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800" b="1" dirty="0" err="1" smtClean="0">
                <a:solidFill>
                  <a:srgbClr val="000000"/>
                </a:solidFill>
                <a:latin typeface="Calibri" pitchFamily="32" charset="0"/>
              </a:rPr>
              <a:t>Nanandi</a:t>
            </a:r>
            <a:r>
              <a:rPr lang="en-US" sz="2800" b="1" dirty="0" smtClean="0">
                <a:solidFill>
                  <a:srgbClr val="000000"/>
                </a:solidFill>
                <a:latin typeface="Calibri" pitchFamily="32" charset="0"/>
              </a:rPr>
              <a:t> (</a:t>
            </a:r>
            <a:r>
              <a:rPr lang="en-US" sz="2800" b="1" dirty="0" err="1" smtClean="0">
                <a:solidFill>
                  <a:srgbClr val="000000"/>
                </a:solidFill>
                <a:latin typeface="Calibri" pitchFamily="32" charset="0"/>
              </a:rPr>
              <a:t>évaluation</a:t>
            </a:r>
            <a:r>
              <a:rPr lang="en-US" sz="2800" b="1" dirty="0" smtClean="0">
                <a:solidFill>
                  <a:srgbClr val="000000"/>
                </a:solidFill>
                <a:latin typeface="Calibri" pitchFamily="32" charset="0"/>
              </a:rPr>
              <a:t> en </a:t>
            </a:r>
            <a:r>
              <a:rPr lang="en-US" sz="2800" b="1" dirty="0" err="1" smtClean="0">
                <a:solidFill>
                  <a:srgbClr val="000000"/>
                </a:solidFill>
                <a:latin typeface="Calibri" pitchFamily="32" charset="0"/>
              </a:rPr>
              <a:t>cours</a:t>
            </a:r>
            <a:r>
              <a:rPr lang="en-US" sz="2800" b="1" dirty="0" smtClean="0">
                <a:solidFill>
                  <a:srgbClr val="000000"/>
                </a:solidFill>
                <a:latin typeface="Calibri" pitchFamily="32" charset="0"/>
              </a:rPr>
              <a:t>)</a:t>
            </a:r>
            <a:endParaRPr lang="en-US" sz="2800" b="1" dirty="0" smtClean="0">
              <a:solidFill>
                <a:srgbClr val="000000"/>
              </a:solidFill>
              <a:latin typeface="Calibri" pitchFamily="32" charset="0"/>
            </a:endParaRPr>
          </a:p>
          <a:p>
            <a:pPr marL="457200" indent="-457200" algn="just">
              <a:buClrTx/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800" b="1" dirty="0" err="1" smtClean="0">
                <a:solidFill>
                  <a:srgbClr val="000000"/>
                </a:solidFill>
                <a:latin typeface="Calibri" pitchFamily="32" charset="0"/>
              </a:rPr>
              <a:t>Niambly</a:t>
            </a:r>
            <a:r>
              <a:rPr lang="en-US" sz="2800" b="1" dirty="0" smtClean="0">
                <a:solidFill>
                  <a:srgbClr val="000000"/>
                </a:solidFill>
                <a:latin typeface="Calibri" pitchFamily="32" charset="0"/>
              </a:rPr>
              <a:t> (sous </a:t>
            </a:r>
            <a:r>
              <a:rPr lang="en-US" sz="2800" b="1" dirty="0" err="1" smtClean="0">
                <a:solidFill>
                  <a:srgbClr val="000000"/>
                </a:solidFill>
                <a:latin typeface="Calibri" pitchFamily="32" charset="0"/>
              </a:rPr>
              <a:t>réserves</a:t>
            </a:r>
            <a:r>
              <a:rPr lang="en-US" sz="2800" b="1" dirty="0" smtClean="0">
                <a:solidFill>
                  <a:srgbClr val="000000"/>
                </a:solidFill>
                <a:latin typeface="Calibri" pitchFamily="32" charset="0"/>
              </a:rPr>
              <a:t>)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1"/>
          <p:cNvSpPr txBox="1">
            <a:spLocks noChangeArrowheads="1"/>
          </p:cNvSpPr>
          <p:nvPr/>
        </p:nvSpPr>
        <p:spPr bwMode="auto">
          <a:xfrm>
            <a:off x="1143000" y="58738"/>
            <a:ext cx="7472363" cy="8239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sz="2400" b="1" dirty="0" smtClean="0">
                <a:solidFill>
                  <a:schemeClr val="tx1"/>
                </a:solidFill>
              </a:rPr>
              <a:t>4. CRITERES </a:t>
            </a:r>
            <a:r>
              <a:rPr lang="fr-FR" sz="2400" b="1" dirty="0">
                <a:solidFill>
                  <a:schemeClr val="tx1"/>
                </a:solidFill>
              </a:rPr>
              <a:t>DES CHOIX DES VILLAGES</a:t>
            </a:r>
          </a:p>
        </p:txBody>
      </p:sp>
      <p:pic>
        <p:nvPicPr>
          <p:cNvPr id="1331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5" y="214313"/>
            <a:ext cx="430213" cy="4397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8" name="Espace réservé du contenu 2"/>
          <p:cNvSpPr txBox="1">
            <a:spLocks/>
          </p:cNvSpPr>
          <p:nvPr/>
        </p:nvSpPr>
        <p:spPr>
          <a:xfrm>
            <a:off x="929481" y="980728"/>
            <a:ext cx="7722394" cy="4969222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l" defTabSz="449263" rtl="0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eaLnBrk="0" fontAlgn="base" hangingPunct="0">
              <a:spcBef>
                <a:spcPts val="7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8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5176" indent="-265176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fr-FR" sz="3100" dirty="0" smtClean="0"/>
          </a:p>
          <a:p>
            <a:pPr marL="457200" indent="-45720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r-FR" sz="3600" dirty="0" smtClean="0"/>
              <a:t>Présence de retournés</a:t>
            </a:r>
          </a:p>
          <a:p>
            <a:pPr marL="457200" indent="-45720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r-FR" sz="3600" dirty="0"/>
              <a:t>M</a:t>
            </a:r>
            <a:r>
              <a:rPr lang="fr-FR" sz="3600" dirty="0" smtClean="0"/>
              <a:t>aisons partiellement ou entièrement détruites du fait de la crise (2010)</a:t>
            </a:r>
          </a:p>
          <a:p>
            <a:pPr marL="457200" indent="-45720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r-FR" sz="3600" dirty="0" smtClean="0"/>
              <a:t>Absence de problème foncier lié à l’habitat</a:t>
            </a:r>
          </a:p>
          <a:p>
            <a:pPr marL="457200" indent="-45720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r-FR" sz="3600" dirty="0" smtClean="0"/>
              <a:t>Aucun acteur humanitaire n’intervient dans l’abris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fr-FR" sz="2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fr-FR" sz="2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fr-FR" sz="2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fr-FR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fr-FR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fr-FR" dirty="0" smtClean="0"/>
          </a:p>
        </p:txBody>
      </p:sp>
      <p:pic>
        <p:nvPicPr>
          <p:cNvPr id="39" name="Image 1" descr="L'OIM demande un fonds urgent de 11 millions de dollars pour aider les migrants venus de Liby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241" y="133335"/>
            <a:ext cx="900223" cy="91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5" y="428625"/>
            <a:ext cx="430213" cy="4397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1475655" y="1601577"/>
            <a:ext cx="7139707" cy="4639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defTabSz="914400" fontAlgn="auto">
              <a:spcBef>
                <a:spcPts val="250"/>
              </a:spcBef>
              <a:spcAft>
                <a:spcPts val="0"/>
              </a:spcAft>
              <a:buClr>
                <a:srgbClr val="F07F09"/>
              </a:buClr>
              <a:buSzPct val="80000"/>
              <a:buFont typeface="Arial" pitchFamily="34" charset="0"/>
              <a:buChar char="•"/>
              <a:defRPr/>
            </a:pPr>
            <a:r>
              <a:rPr lang="fr-FR" sz="3600" dirty="0">
                <a:solidFill>
                  <a:schemeClr val="tx1"/>
                </a:solidFill>
                <a:latin typeface="Verdana"/>
                <a:ea typeface="+mn-ea"/>
              </a:rPr>
              <a:t>Présence effective d’un chef de village ou d’un représentant reconnu comme tel</a:t>
            </a:r>
          </a:p>
          <a:p>
            <a:pPr marL="457200" lvl="0" indent="-457200" defTabSz="914400" fontAlgn="auto">
              <a:spcBef>
                <a:spcPts val="250"/>
              </a:spcBef>
              <a:spcAft>
                <a:spcPts val="0"/>
              </a:spcAft>
              <a:buClr>
                <a:srgbClr val="F07F09"/>
              </a:buClr>
              <a:buSzPct val="80000"/>
              <a:buFont typeface="Arial" pitchFamily="34" charset="0"/>
              <a:buChar char="•"/>
              <a:defRPr/>
            </a:pPr>
            <a:r>
              <a:rPr lang="fr-FR" sz="3600" dirty="0" smtClean="0">
                <a:solidFill>
                  <a:schemeClr val="tx1"/>
                </a:solidFill>
                <a:latin typeface="Verdana"/>
                <a:ea typeface="+mn-ea"/>
              </a:rPr>
              <a:t>Cohabitation/ entente </a:t>
            </a:r>
            <a:r>
              <a:rPr lang="fr-FR" sz="3600" dirty="0">
                <a:solidFill>
                  <a:schemeClr val="tx1"/>
                </a:solidFill>
                <a:latin typeface="Verdana"/>
                <a:ea typeface="+mn-ea"/>
              </a:rPr>
              <a:t>entre les populations</a:t>
            </a:r>
          </a:p>
          <a:p>
            <a:pPr marL="457200" lvl="0" indent="-457200" defTabSz="914400" fontAlgn="auto">
              <a:spcBef>
                <a:spcPts val="250"/>
              </a:spcBef>
              <a:spcAft>
                <a:spcPts val="0"/>
              </a:spcAft>
              <a:buClr>
                <a:srgbClr val="F07F09"/>
              </a:buClr>
              <a:buSzPct val="80000"/>
              <a:buFont typeface="Arial" pitchFamily="34" charset="0"/>
              <a:buChar char="•"/>
              <a:defRPr/>
            </a:pPr>
            <a:r>
              <a:rPr lang="fr-FR" sz="3600" dirty="0">
                <a:solidFill>
                  <a:schemeClr val="tx1"/>
                </a:solidFill>
                <a:latin typeface="Verdana"/>
                <a:ea typeface="+mn-ea"/>
              </a:rPr>
              <a:t>Accessibilité du village</a:t>
            </a:r>
          </a:p>
          <a:p>
            <a:pPr marL="457200" lvl="0" indent="-457200" defTabSz="914400" fontAlgn="auto">
              <a:spcBef>
                <a:spcPts val="250"/>
              </a:spcBef>
              <a:spcAft>
                <a:spcPts val="0"/>
              </a:spcAft>
              <a:buClr>
                <a:srgbClr val="F07F09"/>
              </a:buClr>
              <a:buSzPct val="80000"/>
              <a:buFont typeface="Arial" pitchFamily="34" charset="0"/>
              <a:buChar char="•"/>
              <a:defRPr/>
            </a:pPr>
            <a:r>
              <a:rPr lang="fr-FR" sz="3600" dirty="0">
                <a:solidFill>
                  <a:schemeClr val="tx1"/>
                </a:solidFill>
                <a:latin typeface="Verdana"/>
                <a:ea typeface="+mn-ea"/>
              </a:rPr>
              <a:t>Sécurité</a:t>
            </a:r>
          </a:p>
        </p:txBody>
      </p:sp>
      <p:sp>
        <p:nvSpPr>
          <p:cNvPr id="6" name="Text Box 1"/>
          <p:cNvSpPr txBox="1">
            <a:spLocks noChangeArrowheads="1"/>
          </p:cNvSpPr>
          <p:nvPr/>
        </p:nvSpPr>
        <p:spPr bwMode="auto">
          <a:xfrm>
            <a:off x="1143000" y="58738"/>
            <a:ext cx="7472363" cy="8239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fr-FR" sz="2000" b="1" dirty="0" smtClean="0">
                <a:solidFill>
                  <a:schemeClr val="tx1"/>
                </a:solidFill>
              </a:rPr>
              <a:t>CRITERES </a:t>
            </a:r>
            <a:r>
              <a:rPr lang="fr-FR" sz="2000" b="1" dirty="0">
                <a:solidFill>
                  <a:schemeClr val="tx1"/>
                </a:solidFill>
              </a:rPr>
              <a:t>DES CHOIX DES </a:t>
            </a:r>
            <a:r>
              <a:rPr lang="fr-FR" sz="2000" b="1" dirty="0" smtClean="0">
                <a:solidFill>
                  <a:schemeClr val="tx1"/>
                </a:solidFill>
              </a:rPr>
              <a:t>VILLAGES </a:t>
            </a:r>
            <a:r>
              <a:rPr lang="fr-FR" sz="2400" b="1" dirty="0" smtClean="0">
                <a:solidFill>
                  <a:schemeClr val="tx1"/>
                </a:solidFill>
              </a:rPr>
              <a:t>(suite)</a:t>
            </a:r>
            <a:endParaRPr lang="fr-FR" sz="2400" b="1" dirty="0">
              <a:solidFill>
                <a:schemeClr val="tx1"/>
              </a:solidFill>
            </a:endParaRPr>
          </a:p>
        </p:txBody>
      </p:sp>
      <p:pic>
        <p:nvPicPr>
          <p:cNvPr id="7" name="Image 1" descr="L'OIM demande un fonds urgent de 11 millions de dollars pour aider les migrants venus de Liby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241" y="133335"/>
            <a:ext cx="900223" cy="91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11560" y="188641"/>
            <a:ext cx="7772400" cy="648071"/>
          </a:xfrm>
        </p:spPr>
        <p:txBody>
          <a:bodyPr/>
          <a:lstStyle/>
          <a:p>
            <a:r>
              <a:rPr lang="fr-FR" sz="2800" b="1" dirty="0" smtClean="0"/>
              <a:t>5. APPROCHE COMMUNAUTAIRE</a:t>
            </a:r>
            <a:endParaRPr lang="fr-FR" sz="2800" b="1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755576" y="980728"/>
            <a:ext cx="7776864" cy="4658072"/>
          </a:xfrm>
        </p:spPr>
        <p:txBody>
          <a:bodyPr/>
          <a:lstStyle/>
          <a:p>
            <a:pPr marL="457200" indent="-457200" algn="l">
              <a:buFont typeface="Arial" pitchFamily="34" charset="0"/>
              <a:buChar char="•"/>
            </a:pPr>
            <a:r>
              <a:rPr lang="fr-FR" sz="3600" dirty="0" smtClean="0"/>
              <a:t>Rencontre avec les autorités et la population des villages sélectionnés pour présentation du projet</a:t>
            </a:r>
          </a:p>
          <a:p>
            <a:pPr marL="457200" indent="-457200" algn="l">
              <a:buFont typeface="Arial" pitchFamily="34" charset="0"/>
              <a:buChar char="•"/>
            </a:pPr>
            <a:endParaRPr lang="fr-FR" sz="3600" dirty="0"/>
          </a:p>
          <a:p>
            <a:pPr algn="l"/>
            <a:endParaRPr lang="fr-FR" sz="3600" dirty="0" smtClean="0"/>
          </a:p>
          <a:p>
            <a:pPr marL="457200" indent="-457200" algn="l">
              <a:buFont typeface="Arial" pitchFamily="34" charset="0"/>
              <a:buChar char="•"/>
            </a:pPr>
            <a:r>
              <a:rPr lang="fr-FR" sz="3600" dirty="0" smtClean="0"/>
              <a:t>Appréciation de la capacité du village à soutenir le projet et ceci, à travers la tenue d’un échange en focus groupe </a:t>
            </a:r>
          </a:p>
          <a:p>
            <a:endParaRPr lang="fr-FR" dirty="0"/>
          </a:p>
        </p:txBody>
      </p:sp>
      <p:pic>
        <p:nvPicPr>
          <p:cNvPr id="4" name="Image 1" descr="L'OIM demande un fonds urgent de 11 millions de dollars pour aider les migrants venus de Liby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241" y="133335"/>
            <a:ext cx="900223" cy="91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79403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3568" y="188641"/>
            <a:ext cx="7164673" cy="936103"/>
          </a:xfrm>
        </p:spPr>
        <p:txBody>
          <a:bodyPr/>
          <a:lstStyle/>
          <a:p>
            <a:r>
              <a:rPr lang="fr-FR" sz="3200" b="1" dirty="0" smtClean="0"/>
              <a:t>5.1. SELECTION DES BENEFICIAIRES</a:t>
            </a:r>
            <a:endParaRPr lang="fr-FR" sz="3200" b="1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67544" y="1412776"/>
            <a:ext cx="8568952" cy="5328592"/>
          </a:xfrm>
        </p:spPr>
        <p:txBody>
          <a:bodyPr/>
          <a:lstStyle/>
          <a:p>
            <a:pPr marL="514350" indent="-514350" algn="l">
              <a:buAutoNum type="alphaLcPeriod"/>
            </a:pPr>
            <a:r>
              <a:rPr lang="fr-FR" dirty="0" smtClean="0"/>
              <a:t>Pré-sélection par les autorités du village et la population sur la base des critères arrêtés par Solidarités et convenus avec la communauté</a:t>
            </a:r>
          </a:p>
          <a:p>
            <a:pPr marL="514350" indent="-514350" algn="l">
              <a:buFont typeface="Times New Roman" pitchFamily="16" charset="0"/>
              <a:buAutoNum type="alphaLcPeriod"/>
            </a:pPr>
            <a:endParaRPr lang="fr-FR" dirty="0" smtClean="0"/>
          </a:p>
          <a:p>
            <a:pPr marL="514350" indent="-514350" algn="l">
              <a:buFont typeface="Times New Roman" pitchFamily="16" charset="0"/>
              <a:buAutoNum type="alphaLcPeriod"/>
            </a:pPr>
            <a:endParaRPr lang="fr-FR" dirty="0"/>
          </a:p>
          <a:p>
            <a:pPr marL="514350" indent="-514350" algn="l">
              <a:buFont typeface="Times New Roman" pitchFamily="16" charset="0"/>
              <a:buAutoNum type="alphaLcPeriod"/>
            </a:pPr>
            <a:r>
              <a:rPr lang="fr-FR" dirty="0" smtClean="0"/>
              <a:t>Confirmation </a:t>
            </a:r>
            <a:r>
              <a:rPr lang="fr-FR" dirty="0"/>
              <a:t>de liste des bénéficiaires par l’équipe de Solidarités </a:t>
            </a:r>
          </a:p>
          <a:p>
            <a:pPr algn="l"/>
            <a:endParaRPr lang="fr-FR" dirty="0" smtClean="0"/>
          </a:p>
          <a:p>
            <a:pPr algn="l"/>
            <a:endParaRPr lang="fr-FR" dirty="0" smtClean="0"/>
          </a:p>
        </p:txBody>
      </p:sp>
      <p:pic>
        <p:nvPicPr>
          <p:cNvPr id="4" name="Image 1" descr="L'OIM demande un fonds urgent de 11 millions de dollars pour aider les migrants venus de Liby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241" y="133335"/>
            <a:ext cx="900223" cy="91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567154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hème Office">
      <a:majorFont>
        <a:latin typeface="Calibri"/>
        <a:ea typeface="ＭＳ Ｐゴシック"/>
        <a:cs typeface="ＭＳ Ｐゴシック"/>
      </a:majorFont>
      <a:minorFont>
        <a:latin typeface="Calibri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hème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ème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ème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ème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ème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ème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ème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Thème Office">
  <a:themeElements>
    <a:clrScheme name="Thème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hème Office">
      <a:majorFont>
        <a:latin typeface="Calibri"/>
        <a:ea typeface="ＭＳ Ｐゴシック"/>
        <a:cs typeface="ＭＳ Ｐゴシック"/>
      </a:majorFont>
      <a:minorFont>
        <a:latin typeface="Calibri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hème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ème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ème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ème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ème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ème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ème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4991</TotalTime>
  <Words>536</Words>
  <Application>Microsoft Office PowerPoint</Application>
  <PresentationFormat>Affichage à l'écran (4:3)</PresentationFormat>
  <Paragraphs>101</Paragraphs>
  <Slides>16</Slides>
  <Notes>7</Notes>
  <HiddenSlides>0</HiddenSlides>
  <MMClips>0</MMClips>
  <ScaleCrop>false</ScaleCrop>
  <HeadingPairs>
    <vt:vector size="4" baseType="variant">
      <vt:variant>
        <vt:lpstr>Thème</vt:lpstr>
      </vt:variant>
      <vt:variant>
        <vt:i4>2</vt:i4>
      </vt:variant>
      <vt:variant>
        <vt:lpstr>Titres des diapositives</vt:lpstr>
      </vt:variant>
      <vt:variant>
        <vt:i4>16</vt:i4>
      </vt:variant>
    </vt:vector>
  </HeadingPairs>
  <TitlesOfParts>
    <vt:vector size="18" baseType="lpstr">
      <vt:lpstr>Thème Office</vt:lpstr>
      <vt:lpstr>2_Thème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5. APPROCHE COMMUNAUTAIRE</vt:lpstr>
      <vt:lpstr>5.1. SELECTION DES BENEFICIAIRES</vt:lpstr>
      <vt:lpstr>5.2. CRITERES DE SELECTION</vt:lpstr>
      <vt:lpstr>Critères (suite)</vt:lpstr>
      <vt:lpstr>6. Stratégies opérationnelles</vt:lpstr>
      <vt:lpstr>Participation de la communauté</vt:lpstr>
      <vt:lpstr>Stratégie opérationnelle (suite)</vt:lpstr>
      <vt:lpstr>7. Design pour la construction</vt:lpstr>
      <vt:lpstr> Merci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sbonnet</dc:creator>
  <cp:lastModifiedBy>Coordo prog RCI</cp:lastModifiedBy>
  <cp:revision>303</cp:revision>
  <cp:lastPrinted>1601-01-01T00:00:00Z</cp:lastPrinted>
  <dcterms:created xsi:type="dcterms:W3CDTF">2010-04-01T16:03:09Z</dcterms:created>
  <dcterms:modified xsi:type="dcterms:W3CDTF">2011-10-26T10:52:08Z</dcterms:modified>
</cp:coreProperties>
</file>